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3.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
  </p:notesMasterIdLst>
  <p:sldIdLst>
    <p:sldId id="267" r:id="rId3"/>
    <p:sldId id="260" r:id="rId4"/>
    <p:sldId id="262" r:id="rId5"/>
    <p:sldId id="264" r:id="rId6"/>
    <p:sldId id="265" r:id="rId7"/>
    <p:sldId id="270" r:id="rId8"/>
    <p:sldId id="271" r:id="rId9"/>
    <p:sldId id="268" r:id="rId10"/>
    <p:sldId id="26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p:scale>
          <a:sx n="66" d="100"/>
          <a:sy n="66" d="100"/>
        </p:scale>
        <p:origin x="687" y="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39.160"/>
    </inkml:context>
    <inkml:brush xml:id="br0">
      <inkml:brushProperty name="width" value="0.00441" units="cm"/>
      <inkml:brushProperty name="height" value="0.00441" units="cm"/>
      <inkml:brushProperty name="ignorePressure" value="1"/>
    </inkml:brush>
  </inkml:definitions>
  <inkml:traceGroup>
    <inkml:annotationXML>
      <emma:emma xmlns:emma="http://www.w3.org/2003/04/emma" version="1.0">
        <emma:interpretation id="{E94A63A7-9C80-4CEA-83E7-9453821083B6}" emma:medium="tactile" emma:mode="ink">
          <msink:context xmlns:msink="http://schemas.microsoft.com/ink/2010/main" type="inkDrawing"/>
        </emma:interpretation>
      </emma:emma>
    </inkml:annotationXML>
    <inkml:trace contextRef="#ctx0" brushRef="#br0">12467 11283</inkml:trace>
  </inkml:traceGroup>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43.218"/>
    </inkml:context>
    <inkml:brush xml:id="br0">
      <inkml:brushProperty name="width" value="0.00882" units="cm"/>
      <inkml:brushProperty name="height" value="0.00882" units="cm"/>
      <inkml:brushProperty name="ignorePressure" value="1"/>
    </inkml:brush>
  </inkml:definitions>
  <inkml:trace contextRef="#ctx0" brushRef="#br0">32279 14140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43.551"/>
    </inkml:context>
    <inkml:brush xml:id="br0">
      <inkml:brushProperty name="width" value="0.00882" units="cm"/>
      <inkml:brushProperty name="height" value="0.00882" units="cm"/>
      <inkml:brushProperty name="ignorePressure" value="1"/>
    </inkml:brush>
  </inkml:definitions>
  <inkml:trace contextRef="#ctx0" brushRef="#br0">25570 15960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43.856"/>
    </inkml:context>
    <inkml:brush xml:id="br0">
      <inkml:brushProperty name="width" value="0.00882" units="cm"/>
      <inkml:brushProperty name="height" value="0.00882" units="cm"/>
      <inkml:brushProperty name="ignorePressure" value="1"/>
    </inkml:brush>
  </inkml:definitions>
  <inkml:trace contextRef="#ctx0" brushRef="#br0">9060 9060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39.160"/>
    </inkml:context>
    <inkml:brush xml:id="br0">
      <inkml:brushProperty name="width" value="0.00441" units="cm"/>
      <inkml:brushProperty name="height" value="0.00441" units="cm"/>
      <inkml:brushProperty name="ignorePressure" value="1"/>
    </inkml:brush>
  </inkml:definitions>
  <inkml:trace contextRef="#ctx0" brushRef="#br0">12467 11283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38.565"/>
    </inkml:context>
    <inkml:brush xml:id="br0">
      <inkml:brushProperty name="width" value="0.00441" units="cm"/>
      <inkml:brushProperty name="height" value="0.00441" units="cm"/>
      <inkml:brushProperty name="ignorePressure" value="1"/>
    </inkml:brush>
  </inkml:definitions>
  <inkml:trace contextRef="#ctx0" brushRef="#br0">16404 9144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39.823"/>
    </inkml:context>
    <inkml:brush xml:id="br0">
      <inkml:brushProperty name="width" value="0.00441" units="cm"/>
      <inkml:brushProperty name="height" value="0.00441" units="cm"/>
      <inkml:brushProperty name="ignorePressure" value="1"/>
    </inkml:brush>
  </inkml:definitions>
  <inkml:trace contextRef="#ctx0" brushRef="#br0">13018 16785,'11'0,"18"7,36 28,7 8</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43.218"/>
    </inkml:context>
    <inkml:brush xml:id="br0">
      <inkml:brushProperty name="width" value="0.00882" units="cm"/>
      <inkml:brushProperty name="height" value="0.00882" units="cm"/>
      <inkml:brushProperty name="ignorePressure" value="1"/>
    </inkml:brush>
  </inkml:definitions>
  <inkml:trace contextRef="#ctx0" brushRef="#br0">32279 14140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43.551"/>
    </inkml:context>
    <inkml:brush xml:id="br0">
      <inkml:brushProperty name="width" value="0.00882" units="cm"/>
      <inkml:brushProperty name="height" value="0.00882" units="cm"/>
      <inkml:brushProperty name="ignorePressure" value="1"/>
    </inkml:brush>
  </inkml:definitions>
  <inkml:trace contextRef="#ctx0" brushRef="#br0">25570 15960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43.856"/>
    </inkml:context>
    <inkml:brush xml:id="br0">
      <inkml:brushProperty name="width" value="0.00882" units="cm"/>
      <inkml:brushProperty name="height" value="0.00882" units="cm"/>
      <inkml:brushProperty name="ignorePressure" value="1"/>
    </inkml:brush>
  </inkml:definitions>
  <inkml:trace contextRef="#ctx0" brushRef="#br0">9060 9060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38.565"/>
    </inkml:context>
    <inkml:brush xml:id="br0">
      <inkml:brushProperty name="width" value="0.00441" units="cm"/>
      <inkml:brushProperty name="height" value="0.00441" units="cm"/>
      <inkml:brushProperty name="ignorePressure" value="1"/>
    </inkml:brush>
  </inkml:definitions>
  <inkml:traceGroup>
    <inkml:annotationXML>
      <emma:emma xmlns:emma="http://www.w3.org/2003/04/emma" version="1.0">
        <emma:interpretation id="{1458CE2D-F1A0-450E-BAC7-6054D9F7ED1A}" emma:medium="tactile" emma:mode="ink">
          <msink:context xmlns:msink="http://schemas.microsoft.com/ink/2010/main" type="writingRegion" rotatedBoundingBox="15853,8551 15868,8551 15868,8566 15853,8566"/>
        </emma:interpretation>
      </emma:emma>
    </inkml:annotationXML>
    <inkml:traceGroup>
      <inkml:annotationXML>
        <emma:emma xmlns:emma="http://www.w3.org/2003/04/emma" version="1.0">
          <emma:interpretation id="{AE8E67D6-21E4-4DD3-9760-FE40EC2D4F80}" emma:medium="tactile" emma:mode="ink">
            <msink:context xmlns:msink="http://schemas.microsoft.com/ink/2010/main" type="paragraph" rotatedBoundingBox="15853,8551 15868,8551 15868,8566 15853,8566" alignmentLevel="1"/>
          </emma:interpretation>
        </emma:emma>
      </inkml:annotationXML>
      <inkml:traceGroup>
        <inkml:annotationXML>
          <emma:emma xmlns:emma="http://www.w3.org/2003/04/emma" version="1.0">
            <emma:interpretation id="{B3884567-F752-4507-BD33-51638BB06D4A}" emma:medium="tactile" emma:mode="ink">
              <msink:context xmlns:msink="http://schemas.microsoft.com/ink/2010/main" type="line" rotatedBoundingBox="15853,8551 15868,8551 15868,8566 15853,8566"/>
            </emma:interpretation>
          </emma:emma>
        </inkml:annotationXML>
        <inkml:traceGroup>
          <inkml:annotationXML>
            <emma:emma xmlns:emma="http://www.w3.org/2003/04/emma" version="1.0">
              <emma:interpretation id="{B727BC7C-3181-4D10-9B18-712547AB777C}" emma:medium="tactile" emma:mode="ink">
                <msink:context xmlns:msink="http://schemas.microsoft.com/ink/2010/main" type="inkWord" rotatedBoundingBox="15853,8551 15868,8551 15868,8566 15853,8566"/>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16404 9144</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39.823"/>
    </inkml:context>
    <inkml:brush xml:id="br0">
      <inkml:brushProperty name="width" value="0.00441" units="cm"/>
      <inkml:brushProperty name="height" value="0.00441" units="cm"/>
      <inkml:brushProperty name="ignorePressure" value="1"/>
    </inkml:brush>
  </inkml:definitions>
  <inkml:traceGroup>
    <inkml:annotationXML>
      <emma:emma xmlns:emma="http://www.w3.org/2003/04/emma" version="1.0">
        <emma:interpretation id="{1805140D-1D67-4607-8203-A2EF62C1DDDE}" emma:medium="tactile" emma:mode="ink">
          <msink:context xmlns:msink="http://schemas.microsoft.com/ink/2010/main" type="writingRegion" rotatedBoundingBox="12467,16192 12644,16192 12644,16277 12467,16277"/>
        </emma:interpretation>
      </emma:emma>
    </inkml:annotationXML>
    <inkml:traceGroup>
      <inkml:annotationXML>
        <emma:emma xmlns:emma="http://www.w3.org/2003/04/emma" version="1.0">
          <emma:interpretation id="{2CA6DC11-E34A-46DB-8287-7869A07C6EC5}" emma:medium="tactile" emma:mode="ink">
            <msink:context xmlns:msink="http://schemas.microsoft.com/ink/2010/main" type="paragraph" rotatedBoundingBox="12467,16192 12644,16192 12644,16277 12467,16277" alignmentLevel="1"/>
          </emma:interpretation>
        </emma:emma>
      </inkml:annotationXML>
      <inkml:traceGroup>
        <inkml:annotationXML>
          <emma:emma xmlns:emma="http://www.w3.org/2003/04/emma" version="1.0">
            <emma:interpretation id="{B2ACC6D0-A114-44BD-984F-388EAF36993D}" emma:medium="tactile" emma:mode="ink">
              <msink:context xmlns:msink="http://schemas.microsoft.com/ink/2010/main" type="line" rotatedBoundingBox="12467,16192 12644,16192 12644,16277 12467,16277"/>
            </emma:interpretation>
          </emma:emma>
        </inkml:annotationXML>
        <inkml:traceGroup>
          <inkml:annotationXML>
            <emma:emma xmlns:emma="http://www.w3.org/2003/04/emma" version="1.0">
              <emma:interpretation id="{85BB8D77-53DD-462D-AD7A-94ED23451997}" emma:medium="tactile" emma:mode="ink">
                <msink:context xmlns:msink="http://schemas.microsoft.com/ink/2010/main" type="inkWord" rotatedBoundingBox="12467,16192 12644,16192 12644,16277 12467,16277"/>
              </emma:interpretation>
              <emma:one-of disjunction-type="recognition" id="oneOf0">
                <emma:interpretation id="interp0" emma:lang="en-US" emma:confidence="0">
                  <emma:literal>\</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13018 16785,'11'0,"18"7,36 28,7 8</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43.218"/>
    </inkml:context>
    <inkml:brush xml:id="br0">
      <inkml:brushProperty name="width" value="0.00882" units="cm"/>
      <inkml:brushProperty name="height" value="0.00882" units="cm"/>
      <inkml:brushProperty name="ignorePressure" value="1"/>
    </inkml:brush>
  </inkml:definitions>
  <inkml:trace contextRef="#ctx0" brushRef="#br0">32279 14140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43.551"/>
    </inkml:context>
    <inkml:brush xml:id="br0">
      <inkml:brushProperty name="width" value="0.00882" units="cm"/>
      <inkml:brushProperty name="height" value="0.00882" units="cm"/>
      <inkml:brushProperty name="ignorePressure" value="1"/>
    </inkml:brush>
  </inkml:definitions>
  <inkml:traceGroup>
    <inkml:annotationXML>
      <emma:emma xmlns:emma="http://www.w3.org/2003/04/emma" version="1.0">
        <emma:interpretation id="{B721E4EC-B490-4344-8439-433FD01BCBD2}" emma:medium="tactile" emma:mode="ink">
          <msink:context xmlns:msink="http://schemas.microsoft.com/ink/2010/main" type="inkDrawing"/>
        </emma:interpretation>
      </emma:emma>
    </inkml:annotationXML>
    <inkml:trace contextRef="#ctx0" brushRef="#br0">25570 15960</inkml:trace>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43.856"/>
    </inkml:context>
    <inkml:brush xml:id="br0">
      <inkml:brushProperty name="width" value="0.00882" units="cm"/>
      <inkml:brushProperty name="height" value="0.00882" units="cm"/>
      <inkml:brushProperty name="ignorePressure" value="1"/>
    </inkml:brush>
  </inkml:definitions>
  <inkml:trace contextRef="#ctx0" brushRef="#br0">9060 9060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39.160"/>
    </inkml:context>
    <inkml:brush xml:id="br0">
      <inkml:brushProperty name="width" value="0.00441" units="cm"/>
      <inkml:brushProperty name="height" value="0.00441" units="cm"/>
      <inkml:brushProperty name="ignorePressure" value="1"/>
    </inkml:brush>
  </inkml:definitions>
  <inkml:trace contextRef="#ctx0" brushRef="#br0">12467 11283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38.565"/>
    </inkml:context>
    <inkml:brush xml:id="br0">
      <inkml:brushProperty name="width" value="0.00441" units="cm"/>
      <inkml:brushProperty name="height" value="0.00441" units="cm"/>
      <inkml:brushProperty name="ignorePressure" value="1"/>
    </inkml:brush>
  </inkml:definitions>
  <inkml:trace contextRef="#ctx0" brushRef="#br0">16404 9144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04T11:39:39.823"/>
    </inkml:context>
    <inkml:brush xml:id="br0">
      <inkml:brushProperty name="width" value="0.00441" units="cm"/>
      <inkml:brushProperty name="height" value="0.00441" units="cm"/>
      <inkml:brushProperty name="ignorePressure" value="1"/>
    </inkml:brush>
  </inkml:definitions>
  <inkml:trace contextRef="#ctx0" brushRef="#br0">13018 16785,'11'0,"18"7,36 28,7 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AF5B14-524D-4772-A5DE-5FA0D68367AF}" type="datetimeFigureOut">
              <a:rPr lang="en-US" smtClean="0"/>
              <a:t>10/4/2016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46F9BC-B996-4EDD-8051-503DC64DACB9}" type="slidenum">
              <a:rPr lang="en-US" smtClean="0"/>
              <a:t>‹#›</a:t>
            </a:fld>
            <a:endParaRPr lang="en-US"/>
          </a:p>
        </p:txBody>
      </p:sp>
    </p:spTree>
    <p:extLst>
      <p:ext uri="{BB962C8B-B14F-4D97-AF65-F5344CB8AC3E}">
        <p14:creationId xmlns:p14="http://schemas.microsoft.com/office/powerpoint/2010/main" val="2755537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understand the data you have, data you need, and potential outcomes you may drive, you can apply intelligence with machine learning. </a:t>
            </a:r>
          </a:p>
          <a:p>
            <a:endParaRPr lang="en-US" dirty="0"/>
          </a:p>
          <a:p>
            <a:r>
              <a:rPr lang="en-US" dirty="0"/>
              <a:t>Machine learning refers</a:t>
            </a:r>
            <a:r>
              <a:rPr lang="en-US" baseline="0" dirty="0"/>
              <a:t> to</a:t>
            </a:r>
            <a:r>
              <a:rPr lang="en-US" dirty="0"/>
              <a:t> computing systems that become smarter with experience. Experience in this case is past data + human input. Demand</a:t>
            </a:r>
            <a:r>
              <a:rPr lang="en-US" baseline="0" dirty="0"/>
              <a:t> forecasting for example can apply to predicting how much inventory is needed, when a person is likely to go to the hospital</a:t>
            </a:r>
            <a:endParaRPr lang="en-US" dirty="0"/>
          </a:p>
          <a:p>
            <a:endParaRPr lang="en-US" dirty="0"/>
          </a:p>
          <a:p>
            <a:r>
              <a:rPr lang="en-US" dirty="0"/>
              <a:t>On the left, some of the common use cases that we’ve built templates for are Demand Forecasting, Predictive maintenance, and vehicle telemetry. Again, this is to help you get started faster.</a:t>
            </a:r>
          </a:p>
          <a:p>
            <a:endParaRPr lang="en-US" dirty="0"/>
          </a:p>
          <a:p>
            <a:r>
              <a:rPr lang="en-US" baseline="0" dirty="0"/>
              <a:t>The illustration on the right highlights three key benefits supported with Azure Machine Learning. One problem that many enterprises face is data ingestion. 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endParaRPr lang="en-US" dirty="0"/>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2</a:t>
            </a:fld>
            <a:endParaRPr lang="en-US"/>
          </a:p>
        </p:txBody>
      </p:sp>
    </p:spTree>
    <p:extLst>
      <p:ext uri="{BB962C8B-B14F-4D97-AF65-F5344CB8AC3E}">
        <p14:creationId xmlns:p14="http://schemas.microsoft.com/office/powerpoint/2010/main" val="2732364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understand the data you have, data you need, and potential outcomes you may drive, you can apply intelligence with machine learning. </a:t>
            </a:r>
          </a:p>
          <a:p>
            <a:endParaRPr lang="en-US" dirty="0"/>
          </a:p>
          <a:p>
            <a:r>
              <a:rPr lang="en-US" dirty="0"/>
              <a:t>Machine learning refers</a:t>
            </a:r>
            <a:r>
              <a:rPr lang="en-US" baseline="0" dirty="0"/>
              <a:t> to</a:t>
            </a:r>
            <a:r>
              <a:rPr lang="en-US" dirty="0"/>
              <a:t> computing systems that become smarter with experience. Experience in this case is past data + human input. Demand</a:t>
            </a:r>
            <a:r>
              <a:rPr lang="en-US" baseline="0" dirty="0"/>
              <a:t> forecasting for example can apply to predicting how much inventory is needed, when a person is likely to go to the hospital</a:t>
            </a:r>
            <a:endParaRPr lang="en-US" dirty="0"/>
          </a:p>
          <a:p>
            <a:endParaRPr lang="en-US" dirty="0"/>
          </a:p>
          <a:p>
            <a:r>
              <a:rPr lang="en-US" dirty="0"/>
              <a:t>On the left, some of the common use cases that we’ve built templates for are Demand Forecasting, Predictive maintenance, and vehicle telemetry. Again, this is to help you get started faster.</a:t>
            </a:r>
          </a:p>
          <a:p>
            <a:endParaRPr lang="en-US" dirty="0"/>
          </a:p>
          <a:p>
            <a:r>
              <a:rPr lang="en-US" baseline="0" dirty="0"/>
              <a:t>The illustration on the right highlights three key benefits supported with Azure Machine Learning. One problem that many enterprises face is data ingestion. 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endParaRPr lang="en-US" dirty="0"/>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3</a:t>
            </a:fld>
            <a:endParaRPr lang="en-US"/>
          </a:p>
        </p:txBody>
      </p:sp>
    </p:spTree>
    <p:extLst>
      <p:ext uri="{BB962C8B-B14F-4D97-AF65-F5344CB8AC3E}">
        <p14:creationId xmlns:p14="http://schemas.microsoft.com/office/powerpoint/2010/main" val="2303786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understand the data you have, data you need, and potential outcomes you may drive, you can apply intelligence with machine learning. </a:t>
            </a:r>
          </a:p>
          <a:p>
            <a:endParaRPr lang="en-US" dirty="0"/>
          </a:p>
          <a:p>
            <a:r>
              <a:rPr lang="en-US" dirty="0"/>
              <a:t>Machine learning refers</a:t>
            </a:r>
            <a:r>
              <a:rPr lang="en-US" baseline="0" dirty="0"/>
              <a:t> to</a:t>
            </a:r>
            <a:r>
              <a:rPr lang="en-US" dirty="0"/>
              <a:t> computing systems that become smarter with experience. Experience in this case is past data + human input. Demand</a:t>
            </a:r>
            <a:r>
              <a:rPr lang="en-US" baseline="0" dirty="0"/>
              <a:t> forecasting for example can apply to predicting how much inventory is needed, when a person is likely to go to the hospital</a:t>
            </a:r>
            <a:endParaRPr lang="en-US" dirty="0"/>
          </a:p>
          <a:p>
            <a:endParaRPr lang="en-US" dirty="0"/>
          </a:p>
          <a:p>
            <a:r>
              <a:rPr lang="en-US" dirty="0"/>
              <a:t>On the left, some of the common use cases that we’ve built templates for are Demand Forecasting, Predictive maintenance, and vehicle telemetry. Again, this is to help you get started faster.</a:t>
            </a:r>
          </a:p>
          <a:p>
            <a:endParaRPr lang="en-US" dirty="0"/>
          </a:p>
          <a:p>
            <a:r>
              <a:rPr lang="en-US" baseline="0" dirty="0"/>
              <a:t>The illustration on the right highlights three key benefits supported with Azure Machine Learning. One problem that many enterprises face is data ingestion. 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endParaRPr lang="en-US" dirty="0"/>
          </a:p>
          <a:p>
            <a:endParaRPr lang="en-US" dirty="0"/>
          </a:p>
        </p:txBody>
      </p:sp>
      <p:sp>
        <p:nvSpPr>
          <p:cNvPr id="4" name="Slide Number Placeholder 3"/>
          <p:cNvSpPr>
            <a:spLocks noGrp="1"/>
          </p:cNvSpPr>
          <p:nvPr>
            <p:ph type="sldNum" sz="quarter" idx="10"/>
          </p:nvPr>
        </p:nvSpPr>
        <p:spPr/>
        <p:txBody>
          <a:bodyPr/>
          <a:lstStyle/>
          <a:p>
            <a:fld id="{A15C472B-0BE7-420F-A37B-44BBF15E7929}" type="slidenum">
              <a:rPr lang="en-US" smtClean="0"/>
              <a:t>4</a:t>
            </a:fld>
            <a:endParaRPr lang="en-US"/>
          </a:p>
        </p:txBody>
      </p:sp>
    </p:spTree>
    <p:extLst>
      <p:ext uri="{BB962C8B-B14F-4D97-AF65-F5344CB8AC3E}">
        <p14:creationId xmlns:p14="http://schemas.microsoft.com/office/powerpoint/2010/main" val="10630800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 customers</a:t>
            </a:r>
            <a:r>
              <a:rPr lang="en-US" baseline="0" dirty="0"/>
              <a:t> are using some of these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a partial feature list and we are not going to cover each and every feature.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However, I do want to point that we have relapsed </a:t>
            </a:r>
            <a:r>
              <a:rPr lang="en-US" dirty="0"/>
              <a:t>18</a:t>
            </a:r>
            <a:r>
              <a:rPr lang="en-US" baseline="0" dirty="0"/>
              <a:t> new public facing features in the past 8 months. (few more ‘internal’ features that improve overall quality, </a:t>
            </a:r>
            <a:r>
              <a:rPr lang="en-US" baseline="0" dirty="0" err="1"/>
              <a:t>perf</a:t>
            </a:r>
            <a:r>
              <a:rPr lang="en-US" baseline="0" dirty="0"/>
              <a:t>, etc…) at a rate more than 2 features per month…. </a:t>
            </a:r>
          </a:p>
          <a:p>
            <a:r>
              <a:rPr lang="en-US" baseline="0" dirty="0"/>
              <a:t>We plan to continue this pace and even accelerate it to provide more value and innovation to our customers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10121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0F4A6D4-38AF-41A5-992B-CE5FBC2014EE}"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3F22-1E48-4863-A36D-9E3C1E4BD8A4}" type="slidenum">
              <a:rPr lang="en-US" smtClean="0"/>
              <a:t>‹#›</a:t>
            </a:fld>
            <a:endParaRPr lang="en-US"/>
          </a:p>
        </p:txBody>
      </p:sp>
    </p:spTree>
    <p:extLst>
      <p:ext uri="{BB962C8B-B14F-4D97-AF65-F5344CB8AC3E}">
        <p14:creationId xmlns:p14="http://schemas.microsoft.com/office/powerpoint/2010/main" val="1431709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F4A6D4-38AF-41A5-992B-CE5FBC2014EE}"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3F22-1E48-4863-A36D-9E3C1E4BD8A4}" type="slidenum">
              <a:rPr lang="en-US" smtClean="0"/>
              <a:t>‹#›</a:t>
            </a:fld>
            <a:endParaRPr lang="en-US"/>
          </a:p>
        </p:txBody>
      </p:sp>
    </p:spTree>
    <p:extLst>
      <p:ext uri="{BB962C8B-B14F-4D97-AF65-F5344CB8AC3E}">
        <p14:creationId xmlns:p14="http://schemas.microsoft.com/office/powerpoint/2010/main" val="311766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F4A6D4-38AF-41A5-992B-CE5FBC2014EE}"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3F22-1E48-4863-A36D-9E3C1E4BD8A4}" type="slidenum">
              <a:rPr lang="en-US" smtClean="0"/>
              <a:t>‹#›</a:t>
            </a:fld>
            <a:endParaRPr lang="en-US"/>
          </a:p>
        </p:txBody>
      </p:sp>
    </p:spTree>
    <p:extLst>
      <p:ext uri="{BB962C8B-B14F-4D97-AF65-F5344CB8AC3E}">
        <p14:creationId xmlns:p14="http://schemas.microsoft.com/office/powerpoint/2010/main" val="124547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520130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srgbClr val="FFFFFF"/>
              </a:solidFill>
            </a:endParaRPr>
          </a:p>
        </p:txBody>
      </p:sp>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solidFill>
                  <a:schemeClr val="tx1"/>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131335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8"/>
            </a:lvl1pPr>
          </a:lstStyle>
          <a:p>
            <a:r>
              <a:rPr lang="en-US" dirty="0"/>
              <a:t>Video</a:t>
            </a:r>
          </a:p>
        </p:txBody>
      </p:sp>
    </p:spTree>
    <p:extLst>
      <p:ext uri="{BB962C8B-B14F-4D97-AF65-F5344CB8AC3E}">
        <p14:creationId xmlns:p14="http://schemas.microsoft.com/office/powerpoint/2010/main" val="767036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534345"/>
            <a:ext cx="11034445" cy="1007888"/>
          </a:xfrm>
        </p:spPr>
        <p:txBody>
          <a:bodyPr anchor="b"/>
          <a:lstStyle>
            <a:lvl1pPr algn="l">
              <a:defRPr sz="5998">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6" y="2853732"/>
            <a:ext cx="11034445" cy="2404068"/>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3340717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207597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6595221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5"/>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416112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7751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F4A6D4-38AF-41A5-992B-CE5FBC2014EE}"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3F22-1E48-4863-A36D-9E3C1E4BD8A4}" type="slidenum">
              <a:rPr lang="en-US" smtClean="0"/>
              <a:t>‹#›</a:t>
            </a:fld>
            <a:endParaRPr lang="en-US"/>
          </a:p>
        </p:txBody>
      </p:sp>
    </p:spTree>
    <p:extLst>
      <p:ext uri="{BB962C8B-B14F-4D97-AF65-F5344CB8AC3E}">
        <p14:creationId xmlns:p14="http://schemas.microsoft.com/office/powerpoint/2010/main" val="14076467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5656823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597673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0269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srgbClr val="FFFFFF"/>
              </a:solidFill>
            </a:endParaRPr>
          </a:p>
        </p:txBody>
      </p:sp>
    </p:spTree>
    <p:extLst>
      <p:ext uri="{BB962C8B-B14F-4D97-AF65-F5344CB8AC3E}">
        <p14:creationId xmlns:p14="http://schemas.microsoft.com/office/powerpoint/2010/main" val="234940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9" y="457200"/>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9" y="987426"/>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9" y="2604071"/>
            <a:ext cx="4211227" cy="3264917"/>
          </a:xfrm>
        </p:spPr>
        <p:txBody>
          <a:bodyPr>
            <a:normAutofit/>
          </a:bodyPr>
          <a:lstStyle>
            <a:lvl1pPr marL="0" indent="0">
              <a:buNone/>
              <a:defRPr sz="20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1"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9314487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3">
    <p:bg>
      <p:bgPr>
        <a:solidFill>
          <a:srgbClr val="00206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5"/>
            <a:ext cx="9860610" cy="720807"/>
          </a:xfrm>
          <a:noFill/>
        </p:spPr>
        <p:txBody>
          <a:bodyPr lIns="143407" tIns="89629" rIns="143407" bIns="89629" anchor="t" anchorCtr="0">
            <a:normAutofit/>
          </a:bodyPr>
          <a:lstStyle>
            <a:lvl1pPr>
              <a:defRPr sz="4000" spc="-98" baseline="0">
                <a:solidFill>
                  <a:srgbClr val="00B0F0"/>
                </a:solidFill>
              </a:defRPr>
            </a:lvl1pPr>
          </a:lstStyle>
          <a:p>
            <a:r>
              <a:rPr lang="en-US" dirty="0"/>
              <a:t>Presentation title</a:t>
            </a:r>
          </a:p>
        </p:txBody>
      </p:sp>
    </p:spTree>
    <p:extLst>
      <p:ext uri="{BB962C8B-B14F-4D97-AF65-F5344CB8AC3E}">
        <p14:creationId xmlns:p14="http://schemas.microsoft.com/office/powerpoint/2010/main" val="3669364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40"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4"/>
            <a:ext cx="11653522" cy="894996"/>
          </a:xfrm>
        </p:spPr>
        <p:txBody>
          <a:bodyPr/>
          <a:lstStyle>
            <a:lvl1pPr>
              <a:defRPr sz="5293"/>
            </a:lvl1pPr>
          </a:lstStyle>
          <a:p>
            <a:r>
              <a:rPr lang="en-US" dirty="0"/>
              <a:t>Click to edit Master title style</a:t>
            </a:r>
          </a:p>
        </p:txBody>
      </p:sp>
    </p:spTree>
    <p:extLst>
      <p:ext uri="{BB962C8B-B14F-4D97-AF65-F5344CB8AC3E}">
        <p14:creationId xmlns:p14="http://schemas.microsoft.com/office/powerpoint/2010/main" val="62791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823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800">
              <a:solidFill>
                <a:srgbClr val="FFFFFF"/>
              </a:solidFill>
            </a:endParaRPr>
          </a:p>
        </p:txBody>
      </p:sp>
      <p:sp>
        <p:nvSpPr>
          <p:cNvPr id="3" name="Text Box 3"/>
          <p:cNvSpPr txBox="1">
            <a:spLocks noChangeArrowheads="1"/>
          </p:cNvSpPr>
          <p:nvPr userDrawn="1"/>
        </p:nvSpPr>
        <p:spPr bwMode="blackWhite">
          <a:xfrm>
            <a:off x="450202" y="5503177"/>
            <a:ext cx="8639369" cy="720545"/>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748"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7" y="2968091"/>
            <a:ext cx="3223861" cy="690695"/>
          </a:xfrm>
          <a:prstGeom prst="rect">
            <a:avLst/>
          </a:prstGeom>
        </p:spPr>
      </p:pic>
    </p:spTree>
    <p:extLst>
      <p:ext uri="{BB962C8B-B14F-4D97-AF65-F5344CB8AC3E}">
        <p14:creationId xmlns:p14="http://schemas.microsoft.com/office/powerpoint/2010/main" val="408818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088" y="0"/>
            <a:ext cx="12192000" cy="6858973"/>
          </a:xfrm>
          <a:prstGeom prst="rect">
            <a:avLst/>
          </a:prstGeom>
        </p:spPr>
      </p:pic>
      <p:pic>
        <p:nvPicPr>
          <p:cNvPr id="14" name="Picture 13" descr="DataInsights-iStock_000022453217Large.jpg"/>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7998439" y="2302198"/>
            <a:ext cx="2757245" cy="2751705"/>
          </a:xfrm>
          <a:prstGeom prst="rect">
            <a:avLst/>
          </a:prstGeom>
        </p:spPr>
      </p:pic>
      <p:sp>
        <p:nvSpPr>
          <p:cNvPr id="12" name="Rectangle 11"/>
          <p:cNvSpPr/>
          <p:nvPr userDrawn="1"/>
        </p:nvSpPr>
        <p:spPr bwMode="auto">
          <a:xfrm>
            <a:off x="1" y="2"/>
            <a:ext cx="6053737" cy="6869648"/>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13" rIns="0" bIns="45713" anchor="ctr"/>
          <a:lstStyle/>
          <a:p>
            <a:pPr algn="ctr" defTabSz="913927">
              <a:defRPr/>
            </a:pPr>
            <a:endParaRPr lang="en-US" sz="1961" dirty="0">
              <a:gradFill>
                <a:gsLst>
                  <a:gs pos="0">
                    <a:srgbClr val="FFFFFF"/>
                  </a:gs>
                  <a:gs pos="100000">
                    <a:srgbClr val="FFFFFF"/>
                  </a:gs>
                </a:gsLst>
                <a:lin ang="5400000" scaled="0"/>
              </a:gradFill>
            </a:endParaRPr>
          </a:p>
        </p:txBody>
      </p:sp>
      <p:pic>
        <p:nvPicPr>
          <p:cNvPr id="15" name="Picture 8"/>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63777" y="470068"/>
            <a:ext cx="1304174" cy="2863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Title 1"/>
          <p:cNvSpPr>
            <a:spLocks noGrp="1"/>
          </p:cNvSpPr>
          <p:nvPr>
            <p:ph type="ctrTitle"/>
          </p:nvPr>
        </p:nvSpPr>
        <p:spPr>
          <a:xfrm>
            <a:off x="269241" y="1428402"/>
            <a:ext cx="5487085" cy="897667"/>
          </a:xfrm>
        </p:spPr>
        <p:txBody>
          <a:bodyPr/>
          <a:lstStyle>
            <a:lvl1pPr>
              <a:defRPr sz="5097">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69302" y="4353454"/>
            <a:ext cx="5487022" cy="1055663"/>
          </a:xfrm>
        </p:spPr>
        <p:txBody>
          <a:bodyPr/>
          <a:lstStyle>
            <a:lvl1pPr marL="0" indent="0" algn="l">
              <a:lnSpc>
                <a:spcPts val="2647"/>
              </a:lnSpc>
              <a:buNone/>
              <a:defRPr sz="2157">
                <a:solidFill>
                  <a:schemeClr val="bg1"/>
                </a:solidFill>
                <a:latin typeface="+mj-lt"/>
              </a:defRPr>
            </a:lvl1pPr>
            <a:lvl2pPr marL="448107" indent="0" algn="ctr">
              <a:buNone/>
              <a:defRPr>
                <a:solidFill>
                  <a:schemeClr val="tx1">
                    <a:tint val="75000"/>
                  </a:schemeClr>
                </a:solidFill>
              </a:defRPr>
            </a:lvl2pPr>
            <a:lvl3pPr marL="896214" indent="0" algn="ctr">
              <a:buNone/>
              <a:defRPr>
                <a:solidFill>
                  <a:schemeClr val="tx1">
                    <a:tint val="75000"/>
                  </a:schemeClr>
                </a:solidFill>
              </a:defRPr>
            </a:lvl3pPr>
            <a:lvl4pPr marL="1344321" indent="0" algn="ctr">
              <a:buNone/>
              <a:defRPr>
                <a:solidFill>
                  <a:schemeClr val="tx1">
                    <a:tint val="75000"/>
                  </a:schemeClr>
                </a:solidFill>
              </a:defRPr>
            </a:lvl4pPr>
            <a:lvl5pPr marL="1792429" indent="0" algn="ctr">
              <a:buNone/>
              <a:defRPr>
                <a:solidFill>
                  <a:schemeClr val="tx1">
                    <a:tint val="75000"/>
                  </a:schemeClr>
                </a:solidFill>
              </a:defRPr>
            </a:lvl5pPr>
            <a:lvl6pPr marL="2240535" indent="0" algn="ctr">
              <a:buNone/>
              <a:defRPr>
                <a:solidFill>
                  <a:schemeClr val="tx1">
                    <a:tint val="75000"/>
                  </a:schemeClr>
                </a:solidFill>
              </a:defRPr>
            </a:lvl6pPr>
            <a:lvl7pPr marL="2688642" indent="0" algn="ctr">
              <a:buNone/>
              <a:defRPr>
                <a:solidFill>
                  <a:schemeClr val="tx1">
                    <a:tint val="75000"/>
                  </a:schemeClr>
                </a:solidFill>
              </a:defRPr>
            </a:lvl7pPr>
            <a:lvl8pPr marL="3136749" indent="0" algn="ctr">
              <a:buNone/>
              <a:defRPr>
                <a:solidFill>
                  <a:schemeClr val="tx1">
                    <a:tint val="75000"/>
                  </a:schemeClr>
                </a:solidFill>
              </a:defRPr>
            </a:lvl8pPr>
            <a:lvl9pPr marL="3584856"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469260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0F4A6D4-38AF-41A5-992B-CE5FBC2014EE}" type="datetimeFigureOut">
              <a:rPr lang="en-US" smtClean="0"/>
              <a:t>10/4/2016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493F22-1E48-4863-A36D-9E3C1E4BD8A4}" type="slidenum">
              <a:rPr lang="en-US" smtClean="0"/>
              <a:t>‹#›</a:t>
            </a:fld>
            <a:endParaRPr lang="en-US"/>
          </a:p>
        </p:txBody>
      </p:sp>
    </p:spTree>
    <p:extLst>
      <p:ext uri="{BB962C8B-B14F-4D97-AF65-F5344CB8AC3E}">
        <p14:creationId xmlns:p14="http://schemas.microsoft.com/office/powerpoint/2010/main" val="29300277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amp; Only">
    <p:spTree>
      <p:nvGrpSpPr>
        <p:cNvPr id="1" name=""/>
        <p:cNvGrpSpPr/>
        <p:nvPr/>
      </p:nvGrpSpPr>
      <p:grpSpPr>
        <a:xfrm>
          <a:off x="0" y="0"/>
          <a:ext cx="0" cy="0"/>
          <a:chOff x="0" y="0"/>
          <a:chExt cx="0" cy="0"/>
        </a:xfrm>
      </p:grpSpPr>
      <p:sp>
        <p:nvSpPr>
          <p:cNvPr id="9" name="Text Placeholder 8"/>
          <p:cNvSpPr>
            <a:spLocks noGrp="1"/>
          </p:cNvSpPr>
          <p:nvPr>
            <p:ph type="body" sz="quarter" idx="15"/>
          </p:nvPr>
        </p:nvSpPr>
        <p:spPr>
          <a:xfrm>
            <a:off x="266128" y="291071"/>
            <a:ext cx="11645817" cy="853151"/>
          </a:xfrm>
        </p:spPr>
        <p:txBody>
          <a:bodyPr vert="horz" wrap="square" lIns="149226" tIns="93266" rIns="149226" bIns="93266" rtlCol="0" anchor="t" anchorCtr="0">
            <a:spAutoFit/>
          </a:bodyPr>
          <a:lstStyle>
            <a:lvl1pPr>
              <a:lnSpc>
                <a:spcPct val="80000"/>
              </a:lnSpc>
              <a:spcAft>
                <a:spcPts val="0"/>
              </a:spcAft>
              <a:defRPr lang="en-US" sz="4705" spc="-100" dirty="0" smtClean="0">
                <a:solidFill>
                  <a:schemeClr val="tx1">
                    <a:lumMod val="65000"/>
                    <a:lumOff val="35000"/>
                  </a:schemeClr>
                </a:solidFill>
                <a:latin typeface="Segoe UI Light" pitchFamily="34" charset="0"/>
                <a:ea typeface="+mj-ea"/>
                <a:cs typeface="+mj-cs"/>
              </a:defRPr>
            </a:lvl1pPr>
          </a:lstStyle>
          <a:p>
            <a:pPr lvl="0" defTabSz="1217893">
              <a:lnSpc>
                <a:spcPct val="90000"/>
              </a:lnSpc>
              <a:spcBef>
                <a:spcPct val="0"/>
              </a:spcBef>
            </a:pPr>
            <a:r>
              <a:rPr lang="en-US" dirty="0"/>
              <a:t>Click to edit Master text styles</a:t>
            </a:r>
          </a:p>
        </p:txBody>
      </p:sp>
    </p:spTree>
    <p:extLst>
      <p:ext uri="{BB962C8B-B14F-4D97-AF65-F5344CB8AC3E}">
        <p14:creationId xmlns:p14="http://schemas.microsoft.com/office/powerpoint/2010/main" val="7547420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78435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225"/>
            <a:fld id="{683C0046-3368-4DD4-96D6-CD0FF2C1233E}" type="datetimeFigureOut">
              <a:rPr lang="en-IN" smtClean="0">
                <a:solidFill>
                  <a:srgbClr val="00B0F0"/>
                </a:solidFill>
              </a:rPr>
              <a:pPr defTabSz="914225"/>
              <a:t>04-10-2016</a:t>
            </a:fld>
            <a:endParaRPr lang="en-IN" dirty="0">
              <a:solidFill>
                <a:srgbClr val="00B0F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225"/>
            <a:endParaRPr lang="en-IN" dirty="0">
              <a:solidFill>
                <a:srgbClr val="00B0F0"/>
              </a:solidFill>
            </a:endParaRPr>
          </a:p>
        </p:txBody>
      </p:sp>
      <p:sp>
        <p:nvSpPr>
          <p:cNvPr id="9" name="Slide Number Placeholder 8"/>
          <p:cNvSpPr>
            <a:spLocks noGrp="1"/>
          </p:cNvSpPr>
          <p:nvPr>
            <p:ph type="sldNum" sz="quarter" idx="12"/>
          </p:nvPr>
        </p:nvSpPr>
        <p:spPr/>
        <p:txBody>
          <a:bodyPr/>
          <a:lstStyle/>
          <a:p>
            <a:fld id="{1F6B3001-8C1E-45A3-9010-27210849299D}" type="slidenum">
              <a:rPr lang="en-IN" smtClean="0"/>
              <a:pPr/>
              <a:t>‹#›</a:t>
            </a:fld>
            <a:endParaRPr lang="en-IN" dirty="0"/>
          </a:p>
        </p:txBody>
      </p:sp>
    </p:spTree>
    <p:extLst>
      <p:ext uri="{BB962C8B-B14F-4D97-AF65-F5344CB8AC3E}">
        <p14:creationId xmlns:p14="http://schemas.microsoft.com/office/powerpoint/2010/main" val="3009613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5" y="767419"/>
            <a:ext cx="10780776" cy="3355848"/>
          </a:xfrm>
        </p:spPr>
        <p:txBody>
          <a:bodyPr anchor="b">
            <a:normAutofit/>
          </a:bodyPr>
          <a:lstStyle>
            <a:lvl1pPr>
              <a:lnSpc>
                <a:spcPct val="80000"/>
              </a:lnSpc>
              <a:defRPr sz="8798"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112" indent="0">
              <a:buNone/>
              <a:defRPr sz="1800">
                <a:solidFill>
                  <a:schemeClr val="tx1">
                    <a:tint val="75000"/>
                  </a:schemeClr>
                </a:solidFill>
              </a:defRPr>
            </a:lvl2pPr>
            <a:lvl3pPr marL="914225" indent="0">
              <a:buNone/>
              <a:defRPr sz="1600">
                <a:solidFill>
                  <a:schemeClr val="tx1">
                    <a:tint val="75000"/>
                  </a:schemeClr>
                </a:solidFill>
              </a:defRPr>
            </a:lvl3pPr>
            <a:lvl4pPr marL="1371337" indent="0">
              <a:buNone/>
              <a:defRPr sz="1400">
                <a:solidFill>
                  <a:schemeClr val="tx1">
                    <a:tint val="75000"/>
                  </a:schemeClr>
                </a:solidFill>
              </a:defRPr>
            </a:lvl4pPr>
            <a:lvl5pPr marL="1828449" indent="0">
              <a:buNone/>
              <a:defRPr sz="1400">
                <a:solidFill>
                  <a:schemeClr val="tx1">
                    <a:tint val="75000"/>
                  </a:schemeClr>
                </a:solidFill>
              </a:defRPr>
            </a:lvl5pPr>
            <a:lvl6pPr marL="2285561" indent="0">
              <a:buNone/>
              <a:defRPr sz="1400">
                <a:solidFill>
                  <a:schemeClr val="tx1">
                    <a:tint val="75000"/>
                  </a:schemeClr>
                </a:solidFill>
              </a:defRPr>
            </a:lvl6pPr>
            <a:lvl7pPr marL="2742674" indent="0">
              <a:buNone/>
              <a:defRPr sz="1400">
                <a:solidFill>
                  <a:schemeClr val="tx1">
                    <a:tint val="75000"/>
                  </a:schemeClr>
                </a:solidFill>
              </a:defRPr>
            </a:lvl7pPr>
            <a:lvl8pPr marL="3199785" indent="0">
              <a:buNone/>
              <a:defRPr sz="1400">
                <a:solidFill>
                  <a:schemeClr val="tx1">
                    <a:tint val="75000"/>
                  </a:schemeClr>
                </a:solidFill>
              </a:defRPr>
            </a:lvl8pPr>
            <a:lvl9pPr marL="3656897"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85800" y="6412447"/>
            <a:ext cx="4114800" cy="228600"/>
          </a:xfrm>
          <a:prstGeom prst="rect">
            <a:avLst/>
          </a:prstGeom>
        </p:spPr>
        <p:txBody>
          <a:bodyPr/>
          <a:lstStyle/>
          <a:p>
            <a:pPr defTabSz="914225"/>
            <a:fld id="{683C0046-3368-4DD4-96D6-CD0FF2C1233E}" type="datetimeFigureOut">
              <a:rPr lang="en-IN" smtClean="0">
                <a:solidFill>
                  <a:srgbClr val="00B0F0"/>
                </a:solidFill>
              </a:rPr>
              <a:pPr defTabSz="914225"/>
              <a:t>04-10-2016</a:t>
            </a:fld>
            <a:endParaRPr lang="en-IN" dirty="0">
              <a:solidFill>
                <a:srgbClr val="00B0F0"/>
              </a:solidFill>
            </a:endParaRPr>
          </a:p>
        </p:txBody>
      </p:sp>
      <p:sp>
        <p:nvSpPr>
          <p:cNvPr id="5" name="Footer Placeholder 4"/>
          <p:cNvSpPr>
            <a:spLocks noGrp="1"/>
          </p:cNvSpPr>
          <p:nvPr>
            <p:ph type="ftr" sz="quarter" idx="11"/>
          </p:nvPr>
        </p:nvSpPr>
        <p:spPr>
          <a:xfrm>
            <a:off x="685800" y="6554698"/>
            <a:ext cx="5029200" cy="228600"/>
          </a:xfrm>
          <a:prstGeom prst="rect">
            <a:avLst/>
          </a:prstGeom>
        </p:spPr>
        <p:txBody>
          <a:bodyPr/>
          <a:lstStyle/>
          <a:p>
            <a:pPr defTabSz="914225"/>
            <a:endParaRPr lang="en-IN" dirty="0">
              <a:solidFill>
                <a:srgbClr val="00B0F0"/>
              </a:solidFill>
            </a:endParaRPr>
          </a:p>
        </p:txBody>
      </p:sp>
      <p:sp>
        <p:nvSpPr>
          <p:cNvPr id="6" name="Slide Number Placeholder 5"/>
          <p:cNvSpPr>
            <a:spLocks noGrp="1"/>
          </p:cNvSpPr>
          <p:nvPr>
            <p:ph type="sldNum" sz="quarter" idx="12"/>
          </p:nvPr>
        </p:nvSpPr>
        <p:spPr/>
        <p:txBody>
          <a:bodyPr/>
          <a:lstStyle/>
          <a:p>
            <a:fld id="{1F6B3001-8C1E-45A3-9010-27210849299D}" type="slidenum">
              <a:rPr lang="en-IN" smtClean="0"/>
              <a:pPr/>
              <a:t>‹#›</a:t>
            </a:fld>
            <a:endParaRPr lang="en-IN" dirty="0"/>
          </a:p>
        </p:txBody>
      </p:sp>
    </p:spTree>
    <p:extLst>
      <p:ext uri="{BB962C8B-B14F-4D97-AF65-F5344CB8AC3E}">
        <p14:creationId xmlns:p14="http://schemas.microsoft.com/office/powerpoint/2010/main" val="3285634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Interior4">
    <p:spTree>
      <p:nvGrpSpPr>
        <p:cNvPr id="1" name=""/>
        <p:cNvGrpSpPr/>
        <p:nvPr/>
      </p:nvGrpSpPr>
      <p:grpSpPr>
        <a:xfrm>
          <a:off x="0" y="0"/>
          <a:ext cx="0" cy="0"/>
          <a:chOff x="0" y="0"/>
          <a:chExt cx="0" cy="0"/>
        </a:xfrm>
      </p:grpSpPr>
      <p:sp>
        <p:nvSpPr>
          <p:cNvPr id="6" name="Content Placeholder 2"/>
          <p:cNvSpPr>
            <a:spLocks noGrp="1"/>
          </p:cNvSpPr>
          <p:nvPr>
            <p:ph idx="1" hasCustomPrompt="1"/>
          </p:nvPr>
        </p:nvSpPr>
        <p:spPr>
          <a:xfrm>
            <a:off x="352216" y="1212361"/>
            <a:ext cx="11826240" cy="5034247"/>
          </a:xfrm>
          <a:prstGeom prst="rect">
            <a:avLst/>
          </a:prstGeom>
          <a:solidFill>
            <a:schemeClr val="accent1">
              <a:lumMod val="50000"/>
            </a:schemeClr>
          </a:solidFill>
        </p:spPr>
        <p:txBody>
          <a:bodyPr lIns="182834" tIns="182834" rIns="182834" bIns="182834"/>
          <a:lstStyle>
            <a:lvl1pPr marL="0" indent="0">
              <a:spcBef>
                <a:spcPts val="1333"/>
              </a:spcBef>
              <a:buFont typeface="Arial"/>
              <a:buNone/>
              <a:defRPr sz="2400" baseline="0">
                <a:solidFill>
                  <a:srgbClr val="FFFFFF"/>
                </a:solidFill>
                <a:latin typeface="Segoe UI Light"/>
                <a:cs typeface="Segoe UI Light"/>
              </a:defRPr>
            </a:lvl1pPr>
            <a:lvl2pPr marL="731173" indent="-304657">
              <a:spcBef>
                <a:spcPts val="1333"/>
              </a:spcBef>
              <a:buFont typeface="Arial"/>
              <a:buChar char="•"/>
              <a:defRPr sz="2132">
                <a:solidFill>
                  <a:srgbClr val="FFFFFF"/>
                </a:solidFill>
                <a:latin typeface="Segoe UI Light"/>
                <a:cs typeface="Segoe UI Light"/>
              </a:defRPr>
            </a:lvl2pPr>
            <a:lvl3pPr marL="1218624">
              <a:spcBef>
                <a:spcPts val="1333"/>
              </a:spcBef>
              <a:buFont typeface="Arial"/>
              <a:buChar char="•"/>
              <a:defRPr sz="1866">
                <a:solidFill>
                  <a:srgbClr val="FFFFFF"/>
                </a:solidFill>
                <a:latin typeface="Segoe UI Light"/>
                <a:cs typeface="Segoe UI Light"/>
              </a:defRPr>
            </a:lvl3pPr>
            <a:lvl4pPr marL="1706072">
              <a:spcBef>
                <a:spcPts val="1333"/>
              </a:spcBef>
              <a:buFont typeface="Arial"/>
              <a:buChar char="•"/>
              <a:defRPr sz="1600" baseline="0">
                <a:solidFill>
                  <a:srgbClr val="FFFFFF"/>
                </a:solidFill>
                <a:latin typeface="Segoe UI Light"/>
                <a:cs typeface="Segoe UI Light"/>
              </a:defRPr>
            </a:lvl4pPr>
            <a:lvl5pPr marL="1949796" indent="-121862">
              <a:spcBef>
                <a:spcPts val="1333"/>
              </a:spcBef>
              <a:buFont typeface="Arial"/>
              <a:buChar char="•"/>
              <a:tabLst>
                <a:tab pos="2134707" algn="l"/>
              </a:tabLst>
              <a:defRPr sz="1333" baseline="0">
                <a:solidFill>
                  <a:srgbClr val="FFFFFF"/>
                </a:solidFill>
                <a:latin typeface="Segoe UI Light"/>
                <a:cs typeface="Segoe UI Light"/>
              </a:defRPr>
            </a:lvl5pPr>
          </a:lstStyle>
          <a:p>
            <a:pPr lvl="0"/>
            <a:r>
              <a:rPr lang="en-US" dirty="0"/>
              <a:t>Click to edit Master Text styles</a:t>
            </a:r>
          </a:p>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4" name="Title 1"/>
          <p:cNvSpPr>
            <a:spLocks noGrp="1" noChangeAspect="1"/>
          </p:cNvSpPr>
          <p:nvPr>
            <p:ph type="title"/>
          </p:nvPr>
        </p:nvSpPr>
        <p:spPr>
          <a:xfrm>
            <a:off x="352218" y="-12679"/>
            <a:ext cx="11840004" cy="1212644"/>
          </a:xfrm>
          <a:prstGeom prst="rect">
            <a:avLst/>
          </a:prstGeom>
        </p:spPr>
        <p:txBody>
          <a:bodyPr lIns="91416" tIns="91416" rIns="91416" bIns="91416" anchor="ctr"/>
          <a:lstStyle>
            <a:lvl1pPr algn="l">
              <a:defRPr sz="4266">
                <a:solidFill>
                  <a:srgbClr val="FFFFFF"/>
                </a:solidFill>
                <a:latin typeface="Segoe UI Light"/>
                <a:cs typeface="Segoe UI Light"/>
              </a:defRPr>
            </a:lvl1pPr>
          </a:lstStyle>
          <a:p>
            <a:r>
              <a:rPr lang="en-US" dirty="0"/>
              <a:t>Click to edit Master title style</a:t>
            </a:r>
          </a:p>
        </p:txBody>
      </p:sp>
    </p:spTree>
    <p:extLst>
      <p:ext uri="{BB962C8B-B14F-4D97-AF65-F5344CB8AC3E}">
        <p14:creationId xmlns:p14="http://schemas.microsoft.com/office/powerpoint/2010/main" val="22748188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20775716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0F4A6D4-38AF-41A5-992B-CE5FBC2014EE}" type="datetimeFigureOut">
              <a:rPr lang="en-US" smtClean="0"/>
              <a:t>10/4/2016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93F22-1E48-4863-A36D-9E3C1E4BD8A4}" type="slidenum">
              <a:rPr lang="en-US" smtClean="0"/>
              <a:t>‹#›</a:t>
            </a:fld>
            <a:endParaRPr lang="en-US"/>
          </a:p>
        </p:txBody>
      </p:sp>
    </p:spTree>
    <p:extLst>
      <p:ext uri="{BB962C8B-B14F-4D97-AF65-F5344CB8AC3E}">
        <p14:creationId xmlns:p14="http://schemas.microsoft.com/office/powerpoint/2010/main" val="2345643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F4A6D4-38AF-41A5-992B-CE5FBC2014EE}" type="datetimeFigureOut">
              <a:rPr lang="en-US" smtClean="0"/>
              <a:t>10/4/2016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493F22-1E48-4863-A36D-9E3C1E4BD8A4}" type="slidenum">
              <a:rPr lang="en-US" smtClean="0"/>
              <a:t>‹#›</a:t>
            </a:fld>
            <a:endParaRPr lang="en-US"/>
          </a:p>
        </p:txBody>
      </p:sp>
    </p:spTree>
    <p:extLst>
      <p:ext uri="{BB962C8B-B14F-4D97-AF65-F5344CB8AC3E}">
        <p14:creationId xmlns:p14="http://schemas.microsoft.com/office/powerpoint/2010/main" val="2720155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F4A6D4-38AF-41A5-992B-CE5FBC2014EE}" type="datetimeFigureOut">
              <a:rPr lang="en-US" smtClean="0"/>
              <a:t>10/4/2016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493F22-1E48-4863-A36D-9E3C1E4BD8A4}" type="slidenum">
              <a:rPr lang="en-US" smtClean="0"/>
              <a:t>‹#›</a:t>
            </a:fld>
            <a:endParaRPr lang="en-US"/>
          </a:p>
        </p:txBody>
      </p:sp>
    </p:spTree>
    <p:extLst>
      <p:ext uri="{BB962C8B-B14F-4D97-AF65-F5344CB8AC3E}">
        <p14:creationId xmlns:p14="http://schemas.microsoft.com/office/powerpoint/2010/main" val="216936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F4A6D4-38AF-41A5-992B-CE5FBC2014EE}" type="datetimeFigureOut">
              <a:rPr lang="en-US" smtClean="0"/>
              <a:t>10/4/2016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493F22-1E48-4863-A36D-9E3C1E4BD8A4}" type="slidenum">
              <a:rPr lang="en-US" smtClean="0"/>
              <a:t>‹#›</a:t>
            </a:fld>
            <a:endParaRPr lang="en-US"/>
          </a:p>
        </p:txBody>
      </p:sp>
    </p:spTree>
    <p:extLst>
      <p:ext uri="{BB962C8B-B14F-4D97-AF65-F5344CB8AC3E}">
        <p14:creationId xmlns:p14="http://schemas.microsoft.com/office/powerpoint/2010/main" val="3999982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F4A6D4-38AF-41A5-992B-CE5FBC2014EE}" type="datetimeFigureOut">
              <a:rPr lang="en-US" smtClean="0"/>
              <a:t>10/4/2016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93F22-1E48-4863-A36D-9E3C1E4BD8A4}" type="slidenum">
              <a:rPr lang="en-US" smtClean="0"/>
              <a:t>‹#›</a:t>
            </a:fld>
            <a:endParaRPr lang="en-US"/>
          </a:p>
        </p:txBody>
      </p:sp>
    </p:spTree>
    <p:extLst>
      <p:ext uri="{BB962C8B-B14F-4D97-AF65-F5344CB8AC3E}">
        <p14:creationId xmlns:p14="http://schemas.microsoft.com/office/powerpoint/2010/main" val="1973502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0F4A6D4-38AF-41A5-992B-CE5FBC2014EE}" type="datetimeFigureOut">
              <a:rPr lang="en-US" smtClean="0"/>
              <a:t>10/4/2016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493F22-1E48-4863-A36D-9E3C1E4BD8A4}" type="slidenum">
              <a:rPr lang="en-US" smtClean="0"/>
              <a:t>‹#›</a:t>
            </a:fld>
            <a:endParaRPr lang="en-US"/>
          </a:p>
        </p:txBody>
      </p:sp>
    </p:spTree>
    <p:extLst>
      <p:ext uri="{BB962C8B-B14F-4D97-AF65-F5344CB8AC3E}">
        <p14:creationId xmlns:p14="http://schemas.microsoft.com/office/powerpoint/2010/main" val="3446066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F4A6D4-38AF-41A5-992B-CE5FBC2014EE}" type="datetimeFigureOut">
              <a:rPr lang="en-US" smtClean="0"/>
              <a:t>10/4/2016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493F22-1E48-4863-A36D-9E3C1E4BD8A4}" type="slidenum">
              <a:rPr lang="en-US" smtClean="0"/>
              <a:t>‹#›</a:t>
            </a:fld>
            <a:endParaRPr lang="en-US"/>
          </a:p>
        </p:txBody>
      </p:sp>
    </p:spTree>
    <p:extLst>
      <p:ext uri="{BB962C8B-B14F-4D97-AF65-F5344CB8AC3E}">
        <p14:creationId xmlns:p14="http://schemas.microsoft.com/office/powerpoint/2010/main" val="1505887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6"/>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1" y="6274159"/>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pPr defTabSz="914225"/>
            <a:fld id="{0D099E2A-118A-4377-8F98-2DF40BCBA9FE}" type="slidenum">
              <a:rPr lang="en-US" smtClean="0"/>
              <a:pPr defTabSz="914225"/>
              <a:t>‹#›</a:t>
            </a:fld>
            <a:endParaRPr lang="en-US"/>
          </a:p>
        </p:txBody>
      </p:sp>
    </p:spTree>
    <p:extLst>
      <p:ext uri="{BB962C8B-B14F-4D97-AF65-F5344CB8AC3E}">
        <p14:creationId xmlns:p14="http://schemas.microsoft.com/office/powerpoint/2010/main" val="8506764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hf hdr="0" ftr="0" dt="0"/>
  <p:txStyles>
    <p:titleStyle>
      <a:lvl1pPr algn="l" defTabSz="914225" rtl="0" eaLnBrk="1" latinLnBrk="0" hangingPunct="1">
        <a:lnSpc>
          <a:spcPct val="90000"/>
        </a:lnSpc>
        <a:spcBef>
          <a:spcPct val="0"/>
        </a:spcBef>
        <a:buNone/>
        <a:defRPr sz="5399" kern="1200">
          <a:solidFill>
            <a:schemeClr val="bg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customXml" Target="../ink/ink3.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customXml" Target="../ink/ink2.xml"/><Relationship Id="rId11" Type="http://schemas.openxmlformats.org/officeDocument/2006/relationships/customXml" Target="../ink/ink6.xml"/><Relationship Id="rId5" Type="http://schemas.openxmlformats.org/officeDocument/2006/relationships/customXml" Target="../ink/ink1.xml"/><Relationship Id="rId15" Type="http://schemas.openxmlformats.org/officeDocument/2006/relationships/image" Target="../media/image14.png"/><Relationship Id="rId10" Type="http://schemas.openxmlformats.org/officeDocument/2006/relationships/customXml" Target="../ink/ink5.xml"/><Relationship Id="rId19" Type="http://schemas.openxmlformats.org/officeDocument/2006/relationships/image" Target="../media/image18.png"/><Relationship Id="rId4" Type="http://schemas.openxmlformats.org/officeDocument/2006/relationships/image" Target="../media/image10.emf"/><Relationship Id="rId9" Type="http://schemas.openxmlformats.org/officeDocument/2006/relationships/customXml" Target="../ink/ink4.xml"/><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10.emf"/><Relationship Id="rId3" Type="http://schemas.openxmlformats.org/officeDocument/2006/relationships/image" Target="../media/image9.png"/><Relationship Id="rId7" Type="http://schemas.openxmlformats.org/officeDocument/2006/relationships/image" Target="../media/image90.png"/><Relationship Id="rId12" Type="http://schemas.openxmlformats.org/officeDocument/2006/relationships/image" Target="../media/image21.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customXml" Target="../ink/ink9.xml"/><Relationship Id="rId11" Type="http://schemas.openxmlformats.org/officeDocument/2006/relationships/image" Target="../media/image20.emf"/><Relationship Id="rId5" Type="http://schemas.openxmlformats.org/officeDocument/2006/relationships/customXml" Target="../ink/ink8.xml"/><Relationship Id="rId10" Type="http://schemas.openxmlformats.org/officeDocument/2006/relationships/customXml" Target="../ink/ink12.xml"/><Relationship Id="rId4" Type="http://schemas.openxmlformats.org/officeDocument/2006/relationships/customXml" Target="../ink/ink7.xml"/><Relationship Id="rId9" Type="http://schemas.openxmlformats.org/officeDocument/2006/relationships/customXml" Target="../ink/ink11.xml"/></Relationships>
</file>

<file path=ppt/slides/_rels/slide4.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8.emf"/><Relationship Id="rId3" Type="http://schemas.openxmlformats.org/officeDocument/2006/relationships/image" Target="../media/image9.png"/><Relationship Id="rId7" Type="http://schemas.openxmlformats.org/officeDocument/2006/relationships/image" Target="../media/image90.png"/><Relationship Id="rId12" Type="http://schemas.openxmlformats.org/officeDocument/2006/relationships/image" Target="../media/image10.emf"/><Relationship Id="rId17"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customXml" Target="../ink/ink15.xml"/><Relationship Id="rId11" Type="http://schemas.openxmlformats.org/officeDocument/2006/relationships/image" Target="../media/image20.emf"/><Relationship Id="rId5" Type="http://schemas.openxmlformats.org/officeDocument/2006/relationships/customXml" Target="../ink/ink14.xml"/><Relationship Id="rId15" Type="http://schemas.openxmlformats.org/officeDocument/2006/relationships/image" Target="../media/image23.emf"/><Relationship Id="rId10" Type="http://schemas.openxmlformats.org/officeDocument/2006/relationships/customXml" Target="../ink/ink18.xml"/><Relationship Id="rId4" Type="http://schemas.openxmlformats.org/officeDocument/2006/relationships/customXml" Target="../ink/ink13.xml"/><Relationship Id="rId9" Type="http://schemas.openxmlformats.org/officeDocument/2006/relationships/customXml" Target="../ink/ink17.xml"/><Relationship Id="rId1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0.png"/><Relationship Id="rId3" Type="http://schemas.openxmlformats.org/officeDocument/2006/relationships/image" Target="../media/image28.emf"/><Relationship Id="rId21" Type="http://schemas.openxmlformats.org/officeDocument/2006/relationships/image" Target="../media/image46.png"/><Relationship Id="rId7" Type="http://schemas.openxmlformats.org/officeDocument/2006/relationships/image" Target="../media/image32.emf"/><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49.emf"/><Relationship Id="rId2" Type="http://schemas.openxmlformats.org/officeDocument/2006/relationships/image" Target="../media/image27.png"/><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23.xml"/><Relationship Id="rId6" Type="http://schemas.openxmlformats.org/officeDocument/2006/relationships/image" Target="../media/image31.png"/><Relationship Id="rId11" Type="http://schemas.openxmlformats.org/officeDocument/2006/relationships/image" Target="../media/image36.png"/><Relationship Id="rId24" Type="http://schemas.microsoft.com/office/2007/relationships/hdphoto" Target="../media/hdphoto1.wdp"/><Relationship Id="rId5" Type="http://schemas.openxmlformats.org/officeDocument/2006/relationships/image" Target="../media/image30.emf"/><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emf"/><Relationship Id="rId19" Type="http://schemas.openxmlformats.org/officeDocument/2006/relationships/image" Target="../media/image44.png"/><Relationship Id="rId4" Type="http://schemas.openxmlformats.org/officeDocument/2006/relationships/image" Target="../media/image29.emf"/><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29.emf"/><Relationship Id="rId7" Type="http://schemas.openxmlformats.org/officeDocument/2006/relationships/image" Target="../media/image55.emf"/><Relationship Id="rId2" Type="http://schemas.openxmlformats.org/officeDocument/2006/relationships/image" Target="../media/image28.emf"/><Relationship Id="rId1" Type="http://schemas.openxmlformats.org/officeDocument/2006/relationships/slideLayout" Target="../slideLayouts/slideLayout23.xml"/><Relationship Id="rId6" Type="http://schemas.openxmlformats.org/officeDocument/2006/relationships/image" Target="../media/image54.emf"/><Relationship Id="rId5" Type="http://schemas.openxmlformats.org/officeDocument/2006/relationships/image" Target="../media/image53.emf"/><Relationship Id="rId10" Type="http://schemas.openxmlformats.org/officeDocument/2006/relationships/image" Target="../media/image56.emf"/><Relationship Id="rId4" Type="http://schemas.openxmlformats.org/officeDocument/2006/relationships/image" Target="../media/image52.emf"/><Relationship Id="rId9" Type="http://schemas.openxmlformats.org/officeDocument/2006/relationships/image" Target="../media/image4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4751364" y="1584500"/>
            <a:ext cx="6947134" cy="995697"/>
          </a:xfrm>
          <a:prstGeom prst="rect">
            <a:avLst/>
          </a:prstGeom>
          <a:noFill/>
        </p:spPr>
        <p:txBody>
          <a:bodyPr wrap="square" lIns="89642" tIns="89642" r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367"/>
            <a:r>
              <a:rPr lang="en-US" sz="5882" spc="-98" dirty="0">
                <a:solidFill>
                  <a:schemeClr val="bg1"/>
                </a:solidFill>
              </a:rPr>
              <a:t>Azure Mobile Apps</a:t>
            </a:r>
          </a:p>
        </p:txBody>
      </p:sp>
      <p:sp>
        <p:nvSpPr>
          <p:cNvPr id="14" name="Text Placeholder 4"/>
          <p:cNvSpPr txBox="1">
            <a:spLocks/>
          </p:cNvSpPr>
          <p:nvPr/>
        </p:nvSpPr>
        <p:spPr>
          <a:xfrm>
            <a:off x="4751364" y="3046207"/>
            <a:ext cx="6948232" cy="941374"/>
          </a:xfrm>
          <a:prstGeom prst="rect">
            <a:avLst/>
          </a:prstGeom>
          <a:noFill/>
        </p:spPr>
        <p:txBody>
          <a:bodyPr wrap="square" lIns="89642" tIns="143428" rIns="89642" bIns="143428">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i="1" dirty="0">
                <a:solidFill>
                  <a:schemeClr val="bg1"/>
                </a:solidFill>
              </a:rPr>
              <a:t>Move your mobile application backend to Azure </a:t>
            </a:r>
          </a:p>
          <a:p>
            <a:pPr defTabSz="914367"/>
            <a:r>
              <a:rPr lang="en-US" sz="2353" i="1" dirty="0">
                <a:solidFill>
                  <a:schemeClr val="bg1"/>
                </a:solidFill>
              </a:rPr>
              <a:t>in </a:t>
            </a:r>
            <a:r>
              <a:rPr lang="en-US" sz="2353" i="1" dirty="0">
                <a:solidFill>
                  <a:schemeClr val="accent4">
                    <a:lumMod val="60000"/>
                    <a:lumOff val="40000"/>
                  </a:schemeClr>
                </a:solidFill>
              </a:rPr>
              <a:t>15 minutes</a:t>
            </a:r>
            <a:endParaRPr lang="en-US" sz="2353" dirty="0">
              <a:solidFill>
                <a:schemeClr val="accent4">
                  <a:lumMod val="60000"/>
                  <a:lumOff val="40000"/>
                </a:schemeClr>
              </a:solidFill>
            </a:endParaRPr>
          </a:p>
        </p:txBody>
      </p:sp>
      <p:cxnSp>
        <p:nvCxnSpPr>
          <p:cNvPr id="15" name="Straight Connector 14"/>
          <p:cNvCxnSpPr/>
          <p:nvPr/>
        </p:nvCxnSpPr>
        <p:spPr>
          <a:xfrm>
            <a:off x="4850965" y="2780784"/>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39884" y="1640144"/>
            <a:ext cx="2637816" cy="3787631"/>
          </a:xfrm>
          <a:prstGeom prst="rect">
            <a:avLst/>
          </a:prstGeom>
        </p:spPr>
      </p:pic>
      <p:sp>
        <p:nvSpPr>
          <p:cNvPr id="17" name="Text Placeholder 4"/>
          <p:cNvSpPr txBox="1">
            <a:spLocks/>
          </p:cNvSpPr>
          <p:nvPr/>
        </p:nvSpPr>
        <p:spPr>
          <a:xfrm>
            <a:off x="4699803" y="4453591"/>
            <a:ext cx="4151546" cy="1267233"/>
          </a:xfrm>
          <a:prstGeom prst="rect">
            <a:avLst/>
          </a:prstGeom>
          <a:noFill/>
        </p:spPr>
        <p:txBody>
          <a:bodyPr wrap="square" lIns="89642" tIns="143428" rIns="89642" bIns="143428">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2353" i="1" dirty="0">
                <a:solidFill>
                  <a:schemeClr val="bg1"/>
                </a:solidFill>
              </a:rPr>
              <a:t>Sorin Peste</a:t>
            </a:r>
          </a:p>
          <a:p>
            <a:pPr defTabSz="914367"/>
            <a:r>
              <a:rPr lang="en-US" sz="2353" i="1" dirty="0">
                <a:solidFill>
                  <a:schemeClr val="bg1"/>
                </a:solidFill>
              </a:rPr>
              <a:t>Microsoft</a:t>
            </a:r>
          </a:p>
          <a:p>
            <a:pPr defTabSz="914367"/>
            <a:r>
              <a:rPr lang="en-US" sz="2353" i="1" dirty="0">
                <a:solidFill>
                  <a:schemeClr val="bg1">
                    <a:lumMod val="65000"/>
                  </a:schemeClr>
                </a:solidFill>
              </a:rPr>
              <a:t>sorin.peste@microsoft.com</a:t>
            </a:r>
            <a:endParaRPr lang="en-US" sz="2353" dirty="0">
              <a:solidFill>
                <a:schemeClr val="bg1">
                  <a:lumMod val="65000"/>
                </a:schemeClr>
              </a:solidFill>
            </a:endParaRPr>
          </a:p>
        </p:txBody>
      </p:sp>
    </p:spTree>
    <p:extLst>
      <p:ext uri="{BB962C8B-B14F-4D97-AF65-F5344CB8AC3E}">
        <p14:creationId xmlns:p14="http://schemas.microsoft.com/office/powerpoint/2010/main" val="122843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bwMode="auto">
          <a:xfrm>
            <a:off x="4488180" y="1636116"/>
            <a:ext cx="7509633" cy="49303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Server</a:t>
            </a:r>
          </a:p>
        </p:txBody>
      </p:sp>
      <p:grpSp>
        <p:nvGrpSpPr>
          <p:cNvPr id="230" name="Group 229"/>
          <p:cNvGrpSpPr/>
          <p:nvPr/>
        </p:nvGrpSpPr>
        <p:grpSpPr>
          <a:xfrm>
            <a:off x="7521703" y="4174184"/>
            <a:ext cx="2299799" cy="1670356"/>
            <a:chOff x="7248832" y="4415508"/>
            <a:chExt cx="2299799" cy="1670356"/>
          </a:xfrm>
        </p:grpSpPr>
        <p:sp>
          <p:nvSpPr>
            <p:cNvPr id="96" name="Freeform 106"/>
            <p:cNvSpPr/>
            <p:nvPr/>
          </p:nvSpPr>
          <p:spPr>
            <a:xfrm>
              <a:off x="8385299" y="4415508"/>
              <a:ext cx="1163332" cy="167035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dirty="0">
                <a:solidFill>
                  <a:srgbClr val="FFFFFF"/>
                </a:solidFill>
              </a:endParaRPr>
            </a:p>
          </p:txBody>
        </p:sp>
        <p:cxnSp>
          <p:nvCxnSpPr>
            <p:cNvPr id="97" name="Straight Arrow Connector 96"/>
            <p:cNvCxnSpPr/>
            <p:nvPr/>
          </p:nvCxnSpPr>
          <p:spPr>
            <a:xfrm>
              <a:off x="7248832" y="4542503"/>
              <a:ext cx="1018855" cy="708183"/>
            </a:xfrm>
            <a:prstGeom prst="straightConnector1">
              <a:avLst/>
            </a:prstGeom>
            <a:ln w="22225" cap="flat">
              <a:solidFill>
                <a:schemeClr val="bg1">
                  <a:lumMod val="50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grpSp>
      <p:sp>
        <p:nvSpPr>
          <p:cNvPr id="90" name="Rectangle 89"/>
          <p:cNvSpPr/>
          <p:nvPr/>
        </p:nvSpPr>
        <p:spPr bwMode="auto">
          <a:xfrm>
            <a:off x="1" y="487"/>
            <a:ext cx="12192000" cy="15567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p:cNvGrpSpPr/>
          <p:nvPr/>
        </p:nvGrpSpPr>
        <p:grpSpPr>
          <a:xfrm>
            <a:off x="11111871" y="469293"/>
            <a:ext cx="644101" cy="644101"/>
            <a:chOff x="457580" y="3616862"/>
            <a:chExt cx="657017" cy="657017"/>
          </a:xfrm>
        </p:grpSpPr>
        <p:sp>
          <p:nvSpPr>
            <p:cNvPr id="92" name="Oval 91"/>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 name="Title 1"/>
          <p:cNvSpPr>
            <a:spLocks noGrp="1"/>
          </p:cNvSpPr>
          <p:nvPr>
            <p:ph type="title"/>
          </p:nvPr>
        </p:nvSpPr>
        <p:spPr>
          <a:xfrm>
            <a:off x="269241" y="289958"/>
            <a:ext cx="11655840" cy="899537"/>
          </a:xfrm>
        </p:spPr>
        <p:txBody>
          <a:bodyPr/>
          <a:lstStyle/>
          <a:p>
            <a:pPr lvl="0">
              <a:defRPr/>
            </a:pPr>
            <a:r>
              <a:rPr lang="en-US" dirty="0">
                <a:gradFill>
                  <a:gsLst>
                    <a:gs pos="1250">
                      <a:schemeClr val="bg1"/>
                    </a:gs>
                    <a:gs pos="100000">
                      <a:schemeClr val="bg1"/>
                    </a:gs>
                  </a:gsLst>
                  <a:lin ang="5400000" scaled="0"/>
                </a:gradFill>
              </a:rPr>
              <a:t>Mobile Applications</a:t>
            </a:r>
          </a:p>
        </p:txBody>
      </p:sp>
      <p:sp>
        <p:nvSpPr>
          <p:cNvPr id="99" name="Rectangle 98"/>
          <p:cNvSpPr/>
          <p:nvPr/>
        </p:nvSpPr>
        <p:spPr bwMode="auto">
          <a:xfrm>
            <a:off x="269241" y="1636116"/>
            <a:ext cx="4095821" cy="49303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Client</a:t>
            </a:r>
          </a:p>
        </p:txBody>
      </p:sp>
      <p:grpSp>
        <p:nvGrpSpPr>
          <p:cNvPr id="5" name="Group 4"/>
          <p:cNvGrpSpPr/>
          <p:nvPr/>
        </p:nvGrpSpPr>
        <p:grpSpPr>
          <a:xfrm>
            <a:off x="1496884" y="3053333"/>
            <a:ext cx="1368235" cy="2666178"/>
            <a:chOff x="7213026" y="2563571"/>
            <a:chExt cx="1716653" cy="3517643"/>
          </a:xfrm>
        </p:grpSpPr>
        <p:sp>
          <p:nvSpPr>
            <p:cNvPr id="84" name="Rounded Rectangle 150"/>
            <p:cNvSpPr/>
            <p:nvPr/>
          </p:nvSpPr>
          <p:spPr bwMode="auto">
            <a:xfrm flipH="1">
              <a:off x="7213026" y="2563571"/>
              <a:ext cx="1716653" cy="3517643"/>
            </a:xfrm>
            <a:prstGeom prst="roundRect">
              <a:avLst>
                <a:gd name="adj" fmla="val 1123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3345" y="3036923"/>
              <a:ext cx="1492827" cy="2655242"/>
            </a:xfrm>
            <a:prstGeom prst="rect">
              <a:avLst/>
            </a:prstGeom>
          </p:spPr>
        </p:pic>
      </p:grpSp>
      <p:cxnSp>
        <p:nvCxnSpPr>
          <p:cNvPr id="95" name="Straight Arrow Connector 94"/>
          <p:cNvCxnSpPr/>
          <p:nvPr/>
        </p:nvCxnSpPr>
        <p:spPr>
          <a:xfrm>
            <a:off x="3070998" y="3412108"/>
            <a:ext cx="2223673" cy="0"/>
          </a:xfrm>
          <a:prstGeom prst="straightConnector1">
            <a:avLst/>
          </a:prstGeom>
          <a:ln w="22225" cap="flat">
            <a:solidFill>
              <a:schemeClr val="bg1">
                <a:lumMod val="50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5417789" y="3169146"/>
            <a:ext cx="1691689" cy="1764530"/>
            <a:chOff x="5417789" y="3169146"/>
            <a:chExt cx="1691689" cy="1764530"/>
          </a:xfrm>
        </p:grpSpPr>
        <p:pic>
          <p:nvPicPr>
            <p:cNvPr id="88" name="Picture 87"/>
            <p:cNvPicPr>
              <a:picLocks noChangeAspect="1"/>
            </p:cNvPicPr>
            <p:nvPr/>
          </p:nvPicPr>
          <p:blipFill>
            <a:blip r:embed="rId4"/>
            <a:stretch>
              <a:fillRect/>
            </a:stretch>
          </p:blipFill>
          <p:spPr>
            <a:xfrm>
              <a:off x="5913741" y="3268892"/>
              <a:ext cx="1195737" cy="1664784"/>
            </a:xfrm>
            <a:prstGeom prst="rect">
              <a:avLst/>
            </a:prstGeom>
            <a:ln w="19050" cap="rnd">
              <a:solidFill>
                <a:schemeClr val="tx1">
                  <a:lumMod val="95000"/>
                  <a:lumOff val="5000"/>
                </a:schemeClr>
              </a:solidFill>
              <a:round/>
            </a:ln>
          </p:spPr>
        </p:pic>
        <p:sp>
          <p:nvSpPr>
            <p:cNvPr id="102" name="Freeform 706"/>
            <p:cNvSpPr>
              <a:spLocks noChangeAspect="1" noEditPoints="1"/>
            </p:cNvSpPr>
            <p:nvPr/>
          </p:nvSpPr>
          <p:spPr bwMode="auto">
            <a:xfrm>
              <a:off x="5417789" y="3169146"/>
              <a:ext cx="485924" cy="485924"/>
            </a:xfrm>
            <a:custGeom>
              <a:avLst/>
              <a:gdLst>
                <a:gd name="T0" fmla="*/ 138 w 207"/>
                <a:gd name="T1" fmla="*/ 169 h 207"/>
                <a:gd name="T2" fmla="*/ 151 w 207"/>
                <a:gd name="T3" fmla="*/ 181 h 207"/>
                <a:gd name="T4" fmla="*/ 184 w 207"/>
                <a:gd name="T5" fmla="*/ 142 h 207"/>
                <a:gd name="T6" fmla="*/ 77 w 207"/>
                <a:gd name="T7" fmla="*/ 142 h 207"/>
                <a:gd name="T8" fmla="*/ 92 w 207"/>
                <a:gd name="T9" fmla="*/ 188 h 207"/>
                <a:gd name="T10" fmla="*/ 115 w 207"/>
                <a:gd name="T11" fmla="*/ 188 h 207"/>
                <a:gd name="T12" fmla="*/ 130 w 207"/>
                <a:gd name="T13" fmla="*/ 142 h 207"/>
                <a:gd name="T14" fmla="*/ 21 w 207"/>
                <a:gd name="T15" fmla="*/ 142 h 207"/>
                <a:gd name="T16" fmla="*/ 55 w 207"/>
                <a:gd name="T17" fmla="*/ 181 h 207"/>
                <a:gd name="T18" fmla="*/ 69 w 207"/>
                <a:gd name="T19" fmla="*/ 169 h 207"/>
                <a:gd name="T20" fmla="*/ 21 w 207"/>
                <a:gd name="T21" fmla="*/ 142 h 207"/>
                <a:gd name="T22" fmla="*/ 148 w 207"/>
                <a:gd name="T23" fmla="*/ 104 h 207"/>
                <a:gd name="T24" fmla="*/ 190 w 207"/>
                <a:gd name="T25" fmla="*/ 131 h 207"/>
                <a:gd name="T26" fmla="*/ 194 w 207"/>
                <a:gd name="T27" fmla="*/ 104 h 207"/>
                <a:gd name="T28" fmla="*/ 190 w 207"/>
                <a:gd name="T29" fmla="*/ 79 h 207"/>
                <a:gd name="T30" fmla="*/ 75 w 207"/>
                <a:gd name="T31" fmla="*/ 79 h 207"/>
                <a:gd name="T32" fmla="*/ 73 w 207"/>
                <a:gd name="T33" fmla="*/ 104 h 207"/>
                <a:gd name="T34" fmla="*/ 75 w 207"/>
                <a:gd name="T35" fmla="*/ 131 h 207"/>
                <a:gd name="T36" fmla="*/ 134 w 207"/>
                <a:gd name="T37" fmla="*/ 117 h 207"/>
                <a:gd name="T38" fmla="*/ 134 w 207"/>
                <a:gd name="T39" fmla="*/ 90 h 207"/>
                <a:gd name="T40" fmla="*/ 75 w 207"/>
                <a:gd name="T41" fmla="*/ 79 h 207"/>
                <a:gd name="T42" fmla="*/ 13 w 207"/>
                <a:gd name="T43" fmla="*/ 90 h 207"/>
                <a:gd name="T44" fmla="*/ 13 w 207"/>
                <a:gd name="T45" fmla="*/ 117 h 207"/>
                <a:gd name="T46" fmla="*/ 61 w 207"/>
                <a:gd name="T47" fmla="*/ 131 h 207"/>
                <a:gd name="T48" fmla="*/ 61 w 207"/>
                <a:gd name="T49" fmla="*/ 79 h 207"/>
                <a:gd name="T50" fmla="*/ 128 w 207"/>
                <a:gd name="T51" fmla="*/ 17 h 207"/>
                <a:gd name="T52" fmla="*/ 144 w 207"/>
                <a:gd name="T53" fmla="*/ 65 h 207"/>
                <a:gd name="T54" fmla="*/ 171 w 207"/>
                <a:gd name="T55" fmla="*/ 44 h 207"/>
                <a:gd name="T56" fmla="*/ 128 w 207"/>
                <a:gd name="T57" fmla="*/ 17 h 207"/>
                <a:gd name="T58" fmla="*/ 55 w 207"/>
                <a:gd name="T59" fmla="*/ 27 h 207"/>
                <a:gd name="T60" fmla="*/ 21 w 207"/>
                <a:gd name="T61" fmla="*/ 65 h 207"/>
                <a:gd name="T62" fmla="*/ 69 w 207"/>
                <a:gd name="T63" fmla="*/ 38 h 207"/>
                <a:gd name="T64" fmla="*/ 103 w 207"/>
                <a:gd name="T65" fmla="*/ 13 h 207"/>
                <a:gd name="T66" fmla="*/ 82 w 207"/>
                <a:gd name="T67" fmla="*/ 38 h 207"/>
                <a:gd name="T68" fmla="*/ 130 w 207"/>
                <a:gd name="T69" fmla="*/ 65 h 207"/>
                <a:gd name="T70" fmla="*/ 115 w 207"/>
                <a:gd name="T71" fmla="*/ 19 h 207"/>
                <a:gd name="T72" fmla="*/ 103 w 207"/>
                <a:gd name="T73" fmla="*/ 0 h 207"/>
                <a:gd name="T74" fmla="*/ 165 w 207"/>
                <a:gd name="T75" fmla="*/ 21 h 207"/>
                <a:gd name="T76" fmla="*/ 201 w 207"/>
                <a:gd name="T77" fmla="*/ 71 h 207"/>
                <a:gd name="T78" fmla="*/ 201 w 207"/>
                <a:gd name="T79" fmla="*/ 136 h 207"/>
                <a:gd name="T80" fmla="*/ 165 w 207"/>
                <a:gd name="T81" fmla="*/ 188 h 207"/>
                <a:gd name="T82" fmla="*/ 103 w 207"/>
                <a:gd name="T83" fmla="*/ 207 h 207"/>
                <a:gd name="T84" fmla="*/ 42 w 207"/>
                <a:gd name="T85" fmla="*/ 188 h 207"/>
                <a:gd name="T86" fmla="*/ 5 w 207"/>
                <a:gd name="T87" fmla="*/ 136 h 207"/>
                <a:gd name="T88" fmla="*/ 5 w 207"/>
                <a:gd name="T89" fmla="*/ 71 h 207"/>
                <a:gd name="T90" fmla="*/ 42 w 207"/>
                <a:gd name="T91" fmla="*/ 21 h 207"/>
                <a:gd name="T92" fmla="*/ 103 w 207"/>
                <a:gd name="T9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207">
                  <a:moveTo>
                    <a:pt x="144" y="142"/>
                  </a:moveTo>
                  <a:lnTo>
                    <a:pt x="138" y="169"/>
                  </a:lnTo>
                  <a:lnTo>
                    <a:pt x="128" y="192"/>
                  </a:lnTo>
                  <a:lnTo>
                    <a:pt x="151" y="181"/>
                  </a:lnTo>
                  <a:lnTo>
                    <a:pt x="171" y="165"/>
                  </a:lnTo>
                  <a:lnTo>
                    <a:pt x="184" y="142"/>
                  </a:lnTo>
                  <a:lnTo>
                    <a:pt x="144" y="142"/>
                  </a:lnTo>
                  <a:close/>
                  <a:moveTo>
                    <a:pt x="77" y="142"/>
                  </a:moveTo>
                  <a:lnTo>
                    <a:pt x="82" y="171"/>
                  </a:lnTo>
                  <a:lnTo>
                    <a:pt x="92" y="188"/>
                  </a:lnTo>
                  <a:lnTo>
                    <a:pt x="103" y="194"/>
                  </a:lnTo>
                  <a:lnTo>
                    <a:pt x="115" y="188"/>
                  </a:lnTo>
                  <a:lnTo>
                    <a:pt x="125" y="171"/>
                  </a:lnTo>
                  <a:lnTo>
                    <a:pt x="130" y="142"/>
                  </a:lnTo>
                  <a:lnTo>
                    <a:pt x="77" y="142"/>
                  </a:lnTo>
                  <a:close/>
                  <a:moveTo>
                    <a:pt x="21" y="142"/>
                  </a:moveTo>
                  <a:lnTo>
                    <a:pt x="36" y="165"/>
                  </a:lnTo>
                  <a:lnTo>
                    <a:pt x="55" y="181"/>
                  </a:lnTo>
                  <a:lnTo>
                    <a:pt x="78" y="192"/>
                  </a:lnTo>
                  <a:lnTo>
                    <a:pt x="69" y="169"/>
                  </a:lnTo>
                  <a:lnTo>
                    <a:pt x="63" y="142"/>
                  </a:lnTo>
                  <a:lnTo>
                    <a:pt x="21" y="142"/>
                  </a:lnTo>
                  <a:close/>
                  <a:moveTo>
                    <a:pt x="146" y="79"/>
                  </a:moveTo>
                  <a:lnTo>
                    <a:pt x="148" y="104"/>
                  </a:lnTo>
                  <a:lnTo>
                    <a:pt x="146" y="131"/>
                  </a:lnTo>
                  <a:lnTo>
                    <a:pt x="190" y="131"/>
                  </a:lnTo>
                  <a:lnTo>
                    <a:pt x="194" y="117"/>
                  </a:lnTo>
                  <a:lnTo>
                    <a:pt x="194" y="104"/>
                  </a:lnTo>
                  <a:lnTo>
                    <a:pt x="194" y="90"/>
                  </a:lnTo>
                  <a:lnTo>
                    <a:pt x="190" y="79"/>
                  </a:lnTo>
                  <a:lnTo>
                    <a:pt x="146" y="79"/>
                  </a:lnTo>
                  <a:close/>
                  <a:moveTo>
                    <a:pt x="75" y="79"/>
                  </a:moveTo>
                  <a:lnTo>
                    <a:pt x="73" y="90"/>
                  </a:lnTo>
                  <a:lnTo>
                    <a:pt x="73" y="104"/>
                  </a:lnTo>
                  <a:lnTo>
                    <a:pt x="73" y="117"/>
                  </a:lnTo>
                  <a:lnTo>
                    <a:pt x="75" y="131"/>
                  </a:lnTo>
                  <a:lnTo>
                    <a:pt x="132" y="131"/>
                  </a:lnTo>
                  <a:lnTo>
                    <a:pt x="134" y="117"/>
                  </a:lnTo>
                  <a:lnTo>
                    <a:pt x="134" y="104"/>
                  </a:lnTo>
                  <a:lnTo>
                    <a:pt x="134" y="90"/>
                  </a:lnTo>
                  <a:lnTo>
                    <a:pt x="132" y="79"/>
                  </a:lnTo>
                  <a:lnTo>
                    <a:pt x="75" y="79"/>
                  </a:lnTo>
                  <a:close/>
                  <a:moveTo>
                    <a:pt x="17" y="79"/>
                  </a:moveTo>
                  <a:lnTo>
                    <a:pt x="13" y="90"/>
                  </a:lnTo>
                  <a:lnTo>
                    <a:pt x="13" y="104"/>
                  </a:lnTo>
                  <a:lnTo>
                    <a:pt x="13" y="117"/>
                  </a:lnTo>
                  <a:lnTo>
                    <a:pt x="17" y="131"/>
                  </a:lnTo>
                  <a:lnTo>
                    <a:pt x="61" y="131"/>
                  </a:lnTo>
                  <a:lnTo>
                    <a:pt x="59" y="104"/>
                  </a:lnTo>
                  <a:lnTo>
                    <a:pt x="61" y="79"/>
                  </a:lnTo>
                  <a:lnTo>
                    <a:pt x="17" y="79"/>
                  </a:lnTo>
                  <a:close/>
                  <a:moveTo>
                    <a:pt x="128" y="17"/>
                  </a:moveTo>
                  <a:lnTo>
                    <a:pt x="138" y="38"/>
                  </a:lnTo>
                  <a:lnTo>
                    <a:pt x="144" y="65"/>
                  </a:lnTo>
                  <a:lnTo>
                    <a:pt x="184" y="65"/>
                  </a:lnTo>
                  <a:lnTo>
                    <a:pt x="171" y="44"/>
                  </a:lnTo>
                  <a:lnTo>
                    <a:pt x="151" y="27"/>
                  </a:lnTo>
                  <a:lnTo>
                    <a:pt x="128" y="17"/>
                  </a:lnTo>
                  <a:close/>
                  <a:moveTo>
                    <a:pt x="78" y="17"/>
                  </a:moveTo>
                  <a:lnTo>
                    <a:pt x="55" y="27"/>
                  </a:lnTo>
                  <a:lnTo>
                    <a:pt x="36" y="44"/>
                  </a:lnTo>
                  <a:lnTo>
                    <a:pt x="21" y="65"/>
                  </a:lnTo>
                  <a:lnTo>
                    <a:pt x="63" y="65"/>
                  </a:lnTo>
                  <a:lnTo>
                    <a:pt x="69" y="38"/>
                  </a:lnTo>
                  <a:lnTo>
                    <a:pt x="78" y="17"/>
                  </a:lnTo>
                  <a:close/>
                  <a:moveTo>
                    <a:pt x="103" y="13"/>
                  </a:moveTo>
                  <a:lnTo>
                    <a:pt x="92" y="19"/>
                  </a:lnTo>
                  <a:lnTo>
                    <a:pt x="82" y="38"/>
                  </a:lnTo>
                  <a:lnTo>
                    <a:pt x="77" y="65"/>
                  </a:lnTo>
                  <a:lnTo>
                    <a:pt x="130" y="65"/>
                  </a:lnTo>
                  <a:lnTo>
                    <a:pt x="125" y="38"/>
                  </a:lnTo>
                  <a:lnTo>
                    <a:pt x="115" y="19"/>
                  </a:lnTo>
                  <a:lnTo>
                    <a:pt x="103" y="13"/>
                  </a:lnTo>
                  <a:close/>
                  <a:moveTo>
                    <a:pt x="103" y="0"/>
                  </a:moveTo>
                  <a:lnTo>
                    <a:pt x="136" y="6"/>
                  </a:lnTo>
                  <a:lnTo>
                    <a:pt x="165" y="21"/>
                  </a:lnTo>
                  <a:lnTo>
                    <a:pt x="186" y="42"/>
                  </a:lnTo>
                  <a:lnTo>
                    <a:pt x="201" y="71"/>
                  </a:lnTo>
                  <a:lnTo>
                    <a:pt x="207" y="104"/>
                  </a:lnTo>
                  <a:lnTo>
                    <a:pt x="201" y="136"/>
                  </a:lnTo>
                  <a:lnTo>
                    <a:pt x="186" y="165"/>
                  </a:lnTo>
                  <a:lnTo>
                    <a:pt x="165" y="188"/>
                  </a:lnTo>
                  <a:lnTo>
                    <a:pt x="136" y="202"/>
                  </a:lnTo>
                  <a:lnTo>
                    <a:pt x="103" y="207"/>
                  </a:lnTo>
                  <a:lnTo>
                    <a:pt x="71" y="202"/>
                  </a:lnTo>
                  <a:lnTo>
                    <a:pt x="42" y="188"/>
                  </a:lnTo>
                  <a:lnTo>
                    <a:pt x="21" y="165"/>
                  </a:lnTo>
                  <a:lnTo>
                    <a:pt x="5" y="136"/>
                  </a:lnTo>
                  <a:lnTo>
                    <a:pt x="0" y="104"/>
                  </a:lnTo>
                  <a:lnTo>
                    <a:pt x="5" y="71"/>
                  </a:lnTo>
                  <a:lnTo>
                    <a:pt x="21" y="42"/>
                  </a:lnTo>
                  <a:lnTo>
                    <a:pt x="42" y="21"/>
                  </a:lnTo>
                  <a:lnTo>
                    <a:pt x="71" y="6"/>
                  </a:lnTo>
                  <a:lnTo>
                    <a:pt x="10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grpSp>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4290000" y="3847980"/>
              <a:ext cx="180" cy="180"/>
            </p14:xfrm>
          </p:contentPart>
        </mc:Choice>
        <mc:Fallback xmlns="">
          <p:pic>
            <p:nvPicPr>
              <p:cNvPr id="14" name="Ink 13"/>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15" name="Ink 14"/>
              <p14:cNvContentPartPr/>
              <p14:nvPr/>
            </p14:nvContentPartPr>
            <p14:xfrm>
              <a:off x="5707320" y="3078480"/>
              <a:ext cx="180" cy="18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18" name="Ink 17"/>
              <p14:cNvContentPartPr/>
              <p14:nvPr/>
            </p14:nvContentPartPr>
            <p14:xfrm>
              <a:off x="4488180" y="5829240"/>
              <a:ext cx="63900" cy="30600"/>
            </p14:xfrm>
          </p:contentPart>
        </mc:Choice>
        <mc:Fallback xmlns="">
          <p:pic>
            <p:nvPicPr>
              <p:cNvPr id="18" name="Ink 17"/>
              <p:cNvPicPr/>
              <p:nvPr/>
            </p:nvPicPr>
            <p:blipFill>
              <a:blip r:embed="rId8"/>
              <a:stretch>
                <a:fillRect/>
              </a:stretch>
            </p:blipFill>
            <p:spPr>
              <a:xfrm>
                <a:off x="4487462" y="5828528"/>
                <a:ext cx="65336" cy="3202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p14:cNvContentPartPr/>
              <p14:nvPr/>
            </p14:nvContentPartPr>
            <p14:xfrm>
              <a:off x="11422320" y="4876680"/>
              <a:ext cx="360" cy="360"/>
            </p14:xfrm>
          </p:contentPart>
        </mc:Choice>
        <mc:Fallback xmlns="">
          <p:pic>
            <p:nvPicPr>
              <p:cNvPr id="19" name="Ink 18"/>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20" name="Ink 19"/>
              <p14:cNvContentPartPr/>
              <p14:nvPr/>
            </p14:nvContentPartPr>
            <p14:xfrm>
              <a:off x="9006720" y="5532060"/>
              <a:ext cx="180" cy="180"/>
            </p14:xfrm>
          </p:contentPart>
        </mc:Choice>
        <mc:Fallback xmlns="">
          <p:pic>
            <p:nvPicPr>
              <p:cNvPr id="20" name="Ink 19"/>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22" name="Ink 21"/>
              <p14:cNvContentPartPr/>
              <p14:nvPr/>
            </p14:nvContentPartPr>
            <p14:xfrm>
              <a:off x="3063120" y="3047880"/>
              <a:ext cx="180" cy="180"/>
            </p14:xfrm>
          </p:contentPart>
        </mc:Choice>
        <mc:Fallback xmlns="">
          <p:pic>
            <p:nvPicPr>
              <p:cNvPr id="22" name="Ink 21"/>
              <p:cNvPicPr/>
              <p:nvPr/>
            </p:nvPicPr>
            <p:blipFill/>
            <p:spPr/>
          </p:pic>
        </mc:Fallback>
      </mc:AlternateContent>
      <p:grpSp>
        <p:nvGrpSpPr>
          <p:cNvPr id="226" name="Group 225"/>
          <p:cNvGrpSpPr/>
          <p:nvPr/>
        </p:nvGrpSpPr>
        <p:grpSpPr>
          <a:xfrm>
            <a:off x="2865119" y="2016273"/>
            <a:ext cx="2107990" cy="1317000"/>
            <a:chOff x="2865119" y="2016273"/>
            <a:chExt cx="2107990" cy="1317000"/>
          </a:xfrm>
        </p:grpSpPr>
        <p:sp>
          <p:nvSpPr>
            <p:cNvPr id="115" name="Rectangle: Single Corner Snipped 114"/>
            <p:cNvSpPr/>
            <p:nvPr/>
          </p:nvSpPr>
          <p:spPr>
            <a:xfrm>
              <a:off x="3001845" y="2312671"/>
              <a:ext cx="1971264" cy="1020602"/>
            </a:xfrm>
            <a:prstGeom prst="snip1Rect">
              <a:avLst/>
            </a:prstGeom>
            <a:solidFill>
              <a:schemeClr val="accent4">
                <a:lumMod val="20000"/>
                <a:lumOff val="80000"/>
                <a:alpha val="71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lumMod val="65000"/>
                    <a:lumOff val="35000"/>
                  </a:schemeClr>
                </a:solidFill>
              </a:endParaRPr>
            </a:p>
            <a:p>
              <a:r>
                <a:rPr lang="en-US" sz="1200" dirty="0">
                  <a:solidFill>
                    <a:schemeClr val="accent4">
                      <a:lumMod val="50000"/>
                    </a:schemeClr>
                  </a:solidFill>
                </a:rPr>
                <a:t>{    </a:t>
              </a:r>
            </a:p>
            <a:p>
              <a:r>
                <a:rPr lang="en-US" sz="1200" dirty="0">
                  <a:solidFill>
                    <a:schemeClr val="accent4">
                      <a:lumMod val="50000"/>
                    </a:schemeClr>
                  </a:solidFill>
                </a:rPr>
                <a:t>      "_id":       "</a:t>
              </a:r>
              <a:r>
                <a:rPr lang="en-US" sz="1200" dirty="0">
                  <a:solidFill>
                    <a:srgbClr val="FF0000"/>
                  </a:solidFill>
                </a:rPr>
                <a:t>57f1</a:t>
              </a:r>
              <a:r>
                <a:rPr lang="en-US" sz="1200" dirty="0">
                  <a:solidFill>
                    <a:schemeClr val="accent4">
                      <a:lumMod val="50000"/>
                    </a:schemeClr>
                  </a:solidFill>
                </a:rPr>
                <a:t>",   </a:t>
              </a:r>
            </a:p>
            <a:p>
              <a:r>
                <a:rPr lang="en-US" sz="1200" dirty="0">
                  <a:solidFill>
                    <a:schemeClr val="accent4">
                      <a:lumMod val="50000"/>
                    </a:schemeClr>
                  </a:solidFill>
                </a:rPr>
                <a:t>      "name":  "</a:t>
              </a:r>
              <a:r>
                <a:rPr lang="en-US" sz="1200" dirty="0" err="1">
                  <a:solidFill>
                    <a:srgbClr val="FF0000"/>
                  </a:solidFill>
                </a:rPr>
                <a:t>todo</a:t>
              </a:r>
              <a:r>
                <a:rPr lang="en-US" sz="1200" dirty="0">
                  <a:solidFill>
                    <a:srgbClr val="FF0000"/>
                  </a:solidFill>
                </a:rPr>
                <a:t> item 1</a:t>
              </a:r>
              <a:r>
                <a:rPr lang="en-US" sz="1200" dirty="0">
                  <a:solidFill>
                    <a:schemeClr val="accent4">
                      <a:lumMod val="50000"/>
                    </a:schemeClr>
                  </a:solidFill>
                </a:rPr>
                <a:t>",  </a:t>
              </a:r>
            </a:p>
            <a:p>
              <a:r>
                <a:rPr lang="en-US" sz="1200" dirty="0">
                  <a:solidFill>
                    <a:schemeClr val="accent4">
                      <a:lumMod val="50000"/>
                    </a:schemeClr>
                  </a:solidFill>
                </a:rPr>
                <a:t>      </a:t>
              </a:r>
              <a:r>
                <a:rPr lang="en-US" sz="1200" dirty="0">
                  <a:solidFill>
                    <a:schemeClr val="accent4">
                      <a:lumMod val="50000"/>
                    </a:schemeClr>
                  </a:solidFill>
                </a:rPr>
                <a:t>"</a:t>
              </a:r>
              <a:r>
                <a:rPr lang="en-US" sz="1200" dirty="0">
                  <a:solidFill>
                    <a:schemeClr val="accent4">
                      <a:lumMod val="50000"/>
                    </a:schemeClr>
                  </a:solidFill>
                </a:rPr>
                <a:t>notes":  </a:t>
              </a:r>
              <a:r>
                <a:rPr lang="en-US" sz="1200" dirty="0">
                  <a:solidFill>
                    <a:schemeClr val="accent4">
                      <a:lumMod val="50000"/>
                    </a:schemeClr>
                  </a:solidFill>
                </a:rPr>
                <a:t>"</a:t>
              </a:r>
              <a:r>
                <a:rPr lang="en-US" sz="1200" dirty="0">
                  <a:solidFill>
                    <a:srgbClr val="FF0000"/>
                  </a:solidFill>
                </a:rPr>
                <a:t>notes 1</a:t>
              </a:r>
              <a:r>
                <a:rPr lang="en-US" sz="1200" dirty="0">
                  <a:solidFill>
                    <a:schemeClr val="accent4">
                      <a:lumMod val="50000"/>
                    </a:schemeClr>
                  </a:solidFill>
                </a:rPr>
                <a:t>"</a:t>
              </a:r>
            </a:p>
            <a:p>
              <a:r>
                <a:rPr lang="en-US" sz="1200" dirty="0">
                  <a:solidFill>
                    <a:schemeClr val="accent4">
                      <a:lumMod val="50000"/>
                    </a:schemeClr>
                  </a:solidFill>
                </a:rPr>
                <a:t>},  </a:t>
              </a:r>
            </a:p>
            <a:p>
              <a:pPr algn="ctr"/>
              <a:endParaRPr lang="en-US" sz="1200" dirty="0">
                <a:solidFill>
                  <a:schemeClr val="tx1">
                    <a:lumMod val="65000"/>
                    <a:lumOff val="35000"/>
                  </a:schemeClr>
                </a:solidFill>
              </a:endParaRPr>
            </a:p>
          </p:txBody>
        </p:sp>
        <p:sp>
          <p:nvSpPr>
            <p:cNvPr id="225" name="TextBox 224"/>
            <p:cNvSpPr txBox="1"/>
            <p:nvPr/>
          </p:nvSpPr>
          <p:spPr>
            <a:xfrm>
              <a:off x="2865119" y="2016273"/>
              <a:ext cx="1785938" cy="369332"/>
            </a:xfrm>
            <a:prstGeom prst="rect">
              <a:avLst/>
            </a:prstGeom>
            <a:noFill/>
          </p:spPr>
          <p:txBody>
            <a:bodyPr wrap="none" rtlCol="0">
              <a:spAutoFit/>
            </a:bodyPr>
            <a:lstStyle/>
            <a:p>
              <a:r>
                <a:rPr lang="en-US" dirty="0">
                  <a:solidFill>
                    <a:schemeClr val="accent4">
                      <a:lumMod val="50000"/>
                    </a:schemeClr>
                  </a:solidFill>
                </a:rPr>
                <a:t>JSON over HTTPS</a:t>
              </a:r>
            </a:p>
          </p:txBody>
        </p:sp>
      </p:grpSp>
      <p:grpSp>
        <p:nvGrpSpPr>
          <p:cNvPr id="144" name="Group 143"/>
          <p:cNvGrpSpPr/>
          <p:nvPr/>
        </p:nvGrpSpPr>
        <p:grpSpPr>
          <a:xfrm>
            <a:off x="4843760" y="2618165"/>
            <a:ext cx="5355886" cy="566637"/>
            <a:chOff x="3374228" y="3944940"/>
            <a:chExt cx="4096055" cy="432263"/>
          </a:xfrm>
        </p:grpSpPr>
        <p:pic>
          <p:nvPicPr>
            <p:cNvPr id="145" name="Picture 144" descr="PHP.png"/>
            <p:cNvPicPr>
              <a:picLocks noChangeAspect="1"/>
            </p:cNvPicPr>
            <p:nvPr/>
          </p:nvPicPr>
          <p:blipFill>
            <a:blip r:embed="rId12" cstate="print">
              <a:extLst/>
            </a:blip>
            <a:stretch>
              <a:fillRect/>
            </a:stretch>
          </p:blipFill>
          <p:spPr>
            <a:xfrm>
              <a:off x="7085004" y="4053406"/>
              <a:ext cx="385279" cy="235026"/>
            </a:xfrm>
            <a:prstGeom prst="rect">
              <a:avLst/>
            </a:prstGeom>
          </p:spPr>
        </p:pic>
        <p:pic>
          <p:nvPicPr>
            <p:cNvPr id="146" name="Picture 2"/>
            <p:cNvPicPr>
              <a:picLocks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3374228" y="3986762"/>
              <a:ext cx="349204" cy="339281"/>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32" descr="https://nodeblog.files.wordpress.com/2011/07/nodejs.png"/>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l="5562" t="9822" r="2009" b="15595"/>
            <a:stretch/>
          </p:blipFill>
          <p:spPr bwMode="auto">
            <a:xfrm>
              <a:off x="4071476" y="4015421"/>
              <a:ext cx="790270" cy="218637"/>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34" descr="https://janikvonrotz.ch/wp-content/uploads/2015/10/Python-Logo.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2741" t="22824" r="3664" b="31799"/>
            <a:stretch/>
          </p:blipFill>
          <p:spPr bwMode="auto">
            <a:xfrm>
              <a:off x="5209791" y="4065380"/>
              <a:ext cx="710544" cy="18313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48"/>
            <p:cNvPicPr>
              <a:picLocks noChangeAspect="1"/>
            </p:cNvPicPr>
            <p:nvPr/>
          </p:nvPicPr>
          <p:blipFill>
            <a:blip r:embed="rId16"/>
            <a:stretch>
              <a:fillRect/>
            </a:stretch>
          </p:blipFill>
          <p:spPr>
            <a:xfrm>
              <a:off x="6386810" y="3944940"/>
              <a:ext cx="231719" cy="432263"/>
            </a:xfrm>
            <a:prstGeom prst="rect">
              <a:avLst/>
            </a:prstGeom>
          </p:spPr>
        </p:pic>
      </p:grpSp>
      <p:grpSp>
        <p:nvGrpSpPr>
          <p:cNvPr id="155" name="Group 154"/>
          <p:cNvGrpSpPr/>
          <p:nvPr/>
        </p:nvGrpSpPr>
        <p:grpSpPr>
          <a:xfrm>
            <a:off x="6798723" y="5641595"/>
            <a:ext cx="4882226" cy="847043"/>
            <a:chOff x="3480349" y="5206310"/>
            <a:chExt cx="4882226" cy="847043"/>
          </a:xfrm>
        </p:grpSpPr>
        <p:pic>
          <p:nvPicPr>
            <p:cNvPr id="156" name="Picture 155"/>
            <p:cNvPicPr>
              <a:picLocks noChangeAspect="1"/>
            </p:cNvPicPr>
            <p:nvPr/>
          </p:nvPicPr>
          <p:blipFill>
            <a:blip r:embed="rId17">
              <a:clrChange>
                <a:clrFrom>
                  <a:srgbClr val="F9F9F9"/>
                </a:clrFrom>
                <a:clrTo>
                  <a:srgbClr val="F9F9F9">
                    <a:alpha val="0"/>
                  </a:srgbClr>
                </a:clrTo>
              </a:clrChange>
            </a:blip>
            <a:stretch>
              <a:fillRect/>
            </a:stretch>
          </p:blipFill>
          <p:spPr>
            <a:xfrm>
              <a:off x="4580809" y="5428652"/>
              <a:ext cx="1045260" cy="510752"/>
            </a:xfrm>
            <a:prstGeom prst="rect">
              <a:avLst/>
            </a:prstGeom>
          </p:spPr>
        </p:pic>
        <p:pic>
          <p:nvPicPr>
            <p:cNvPr id="157" name="Picture 156"/>
            <p:cNvPicPr>
              <a:picLocks noChangeAspect="1"/>
            </p:cNvPicPr>
            <p:nvPr/>
          </p:nvPicPr>
          <p:blipFill>
            <a:blip r:embed="rId18">
              <a:clrChange>
                <a:clrFrom>
                  <a:srgbClr val="F9F9F9"/>
                </a:clrFrom>
                <a:clrTo>
                  <a:srgbClr val="F9F9F9">
                    <a:alpha val="0"/>
                  </a:srgbClr>
                </a:clrTo>
              </a:clrChange>
            </a:blip>
            <a:stretch>
              <a:fillRect/>
            </a:stretch>
          </p:blipFill>
          <p:spPr>
            <a:xfrm>
              <a:off x="5893066" y="5625458"/>
              <a:ext cx="1022066" cy="313946"/>
            </a:xfrm>
            <a:prstGeom prst="rect">
              <a:avLst/>
            </a:prstGeom>
          </p:spPr>
        </p:pic>
        <p:pic>
          <p:nvPicPr>
            <p:cNvPr id="158" name="Picture 15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82129" y="5511509"/>
              <a:ext cx="1180446" cy="541844"/>
            </a:xfrm>
            <a:prstGeom prst="rect">
              <a:avLst/>
            </a:prstGeom>
          </p:spPr>
        </p:pic>
        <p:pic>
          <p:nvPicPr>
            <p:cNvPr id="159" name="Picture 15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480349" y="5206310"/>
              <a:ext cx="903277" cy="733094"/>
            </a:xfrm>
            <a:prstGeom prst="rect">
              <a:avLst/>
            </a:prstGeom>
          </p:spPr>
        </p:pic>
      </p:grpSp>
    </p:spTree>
    <p:extLst>
      <p:ext uri="{BB962C8B-B14F-4D97-AF65-F5344CB8AC3E}">
        <p14:creationId xmlns:p14="http://schemas.microsoft.com/office/powerpoint/2010/main" val="32944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6"/>
                                        </p:tgtEl>
                                        <p:attrNameLst>
                                          <p:attrName>style.visibility</p:attrName>
                                        </p:attrNameLst>
                                      </p:cBhvr>
                                      <p:to>
                                        <p:strVal val="visible"/>
                                      </p:to>
                                    </p:set>
                                    <p:animEffect transition="in" filter="fade">
                                      <p:cBhvr>
                                        <p:cTn id="17" dur="500"/>
                                        <p:tgtEl>
                                          <p:spTgt spid="226"/>
                                        </p:tgtEl>
                                      </p:cBhvr>
                                    </p:animEffect>
                                  </p:childTnLst>
                                </p:cTn>
                              </p:par>
                              <p:par>
                                <p:cTn id="18" presetID="10" presetClass="entr" presetSubtype="0"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30"/>
                                        </p:tgtEl>
                                        <p:attrNameLst>
                                          <p:attrName>style.visibility</p:attrName>
                                        </p:attrNameLst>
                                      </p:cBhvr>
                                      <p:to>
                                        <p:strVal val="visible"/>
                                      </p:to>
                                    </p:set>
                                    <p:animEffect transition="in" filter="fade">
                                      <p:cBhvr>
                                        <p:cTn id="25" dur="500"/>
                                        <p:tgtEl>
                                          <p:spTgt spid="2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26"/>
                                        </p:tgtEl>
                                      </p:cBhvr>
                                    </p:animEffect>
                                    <p:set>
                                      <p:cBhvr>
                                        <p:cTn id="30" dur="1" fill="hold">
                                          <p:stCondLst>
                                            <p:cond delay="499"/>
                                          </p:stCondLst>
                                        </p:cTn>
                                        <p:tgtEl>
                                          <p:spTgt spid="226"/>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44"/>
                                        </p:tgtEl>
                                        <p:attrNameLst>
                                          <p:attrName>style.visibility</p:attrName>
                                        </p:attrNameLst>
                                      </p:cBhvr>
                                      <p:to>
                                        <p:strVal val="visible"/>
                                      </p:to>
                                    </p:set>
                                    <p:animEffect transition="in" filter="fade">
                                      <p:cBhvr>
                                        <p:cTn id="33" dur="500"/>
                                        <p:tgtEl>
                                          <p:spTgt spid="14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55"/>
                                        </p:tgtEl>
                                        <p:attrNameLst>
                                          <p:attrName>style.visibility</p:attrName>
                                        </p:attrNameLst>
                                      </p:cBhvr>
                                      <p:to>
                                        <p:strVal val="visible"/>
                                      </p:to>
                                    </p:set>
                                    <p:animEffect transition="in" filter="fade">
                                      <p:cBhvr>
                                        <p:cTn id="38"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bwMode="auto">
          <a:xfrm>
            <a:off x="4488180" y="1636116"/>
            <a:ext cx="7509633" cy="49303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97" name="Straight Arrow Connector 96"/>
          <p:cNvCxnSpPr/>
          <p:nvPr/>
        </p:nvCxnSpPr>
        <p:spPr>
          <a:xfrm>
            <a:off x="7521703" y="4301179"/>
            <a:ext cx="1018855" cy="708183"/>
          </a:xfrm>
          <a:prstGeom prst="straightConnector1">
            <a:avLst/>
          </a:prstGeom>
          <a:ln w="22225" cap="flat">
            <a:solidFill>
              <a:schemeClr val="bg1">
                <a:lumMod val="50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1" y="487"/>
            <a:ext cx="12192000" cy="15567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p:cNvGrpSpPr/>
          <p:nvPr/>
        </p:nvGrpSpPr>
        <p:grpSpPr>
          <a:xfrm>
            <a:off x="11111871" y="469293"/>
            <a:ext cx="644101" cy="644101"/>
            <a:chOff x="457580" y="3616862"/>
            <a:chExt cx="657017" cy="657017"/>
          </a:xfrm>
        </p:grpSpPr>
        <p:sp>
          <p:nvSpPr>
            <p:cNvPr id="92" name="Oval 91"/>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 name="Title 1"/>
          <p:cNvSpPr>
            <a:spLocks noGrp="1"/>
          </p:cNvSpPr>
          <p:nvPr>
            <p:ph type="title"/>
          </p:nvPr>
        </p:nvSpPr>
        <p:spPr>
          <a:xfrm>
            <a:off x="269241" y="289958"/>
            <a:ext cx="11655840" cy="899537"/>
          </a:xfrm>
        </p:spPr>
        <p:txBody>
          <a:bodyPr/>
          <a:lstStyle/>
          <a:p>
            <a:pPr lvl="0">
              <a:defRPr/>
            </a:pPr>
            <a:r>
              <a:rPr lang="en-US" dirty="0">
                <a:gradFill>
                  <a:gsLst>
                    <a:gs pos="1250">
                      <a:schemeClr val="bg1"/>
                    </a:gs>
                    <a:gs pos="100000">
                      <a:schemeClr val="bg1"/>
                    </a:gs>
                  </a:gsLst>
                  <a:lin ang="5400000" scaled="0"/>
                </a:gradFill>
              </a:rPr>
              <a:t>Mobile Applications</a:t>
            </a:r>
          </a:p>
        </p:txBody>
      </p:sp>
      <p:sp>
        <p:nvSpPr>
          <p:cNvPr id="99" name="Rectangle 98"/>
          <p:cNvSpPr/>
          <p:nvPr/>
        </p:nvSpPr>
        <p:spPr bwMode="auto">
          <a:xfrm>
            <a:off x="269241" y="1636116"/>
            <a:ext cx="4095821" cy="49303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Client</a:t>
            </a:r>
          </a:p>
        </p:txBody>
      </p:sp>
      <p:grpSp>
        <p:nvGrpSpPr>
          <p:cNvPr id="5" name="Group 4"/>
          <p:cNvGrpSpPr/>
          <p:nvPr/>
        </p:nvGrpSpPr>
        <p:grpSpPr>
          <a:xfrm>
            <a:off x="1496884" y="3053333"/>
            <a:ext cx="1368235" cy="2666178"/>
            <a:chOff x="7213026" y="2563571"/>
            <a:chExt cx="1716653" cy="3517643"/>
          </a:xfrm>
        </p:grpSpPr>
        <p:sp>
          <p:nvSpPr>
            <p:cNvPr id="84" name="Rounded Rectangle 150"/>
            <p:cNvSpPr/>
            <p:nvPr/>
          </p:nvSpPr>
          <p:spPr bwMode="auto">
            <a:xfrm flipH="1">
              <a:off x="7213026" y="2563571"/>
              <a:ext cx="1716653" cy="3517643"/>
            </a:xfrm>
            <a:prstGeom prst="roundRect">
              <a:avLst>
                <a:gd name="adj" fmla="val 1123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3345" y="3036923"/>
              <a:ext cx="1492827" cy="2655242"/>
            </a:xfrm>
            <a:prstGeom prst="rect">
              <a:avLst/>
            </a:prstGeom>
          </p:spPr>
        </p:pic>
      </p:grpSp>
      <p:cxnSp>
        <p:nvCxnSpPr>
          <p:cNvPr id="95" name="Straight Arrow Connector 94"/>
          <p:cNvCxnSpPr/>
          <p:nvPr/>
        </p:nvCxnSpPr>
        <p:spPr>
          <a:xfrm>
            <a:off x="3070998" y="3412108"/>
            <a:ext cx="2223673" cy="0"/>
          </a:xfrm>
          <a:prstGeom prst="straightConnector1">
            <a:avLst/>
          </a:prstGeom>
          <a:ln w="22225" cap="flat">
            <a:solidFill>
              <a:schemeClr val="bg1">
                <a:lumMod val="50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4290000" y="3847980"/>
              <a:ext cx="180" cy="180"/>
            </p14:xfrm>
          </p:contentPart>
        </mc:Choice>
        <mc:Fallback xmlns="">
          <p:pic>
            <p:nvPicPr>
              <p:cNvPr id="14" name="Ink 13"/>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5707320" y="3078480"/>
              <a:ext cx="180" cy="18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4488180" y="5829240"/>
              <a:ext cx="63900" cy="30600"/>
            </p14:xfrm>
          </p:contentPart>
        </mc:Choice>
        <mc:Fallback xmlns="">
          <p:pic>
            <p:nvPicPr>
              <p:cNvPr id="18" name="Ink 17"/>
              <p:cNvPicPr/>
              <p:nvPr/>
            </p:nvPicPr>
            <p:blipFill>
              <a:blip r:embed="rId7"/>
              <a:stretch>
                <a:fillRect/>
              </a:stretch>
            </p:blipFill>
            <p:spPr>
              <a:xfrm>
                <a:off x="4487462" y="5828528"/>
                <a:ext cx="65336" cy="3202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11422320" y="4876680"/>
              <a:ext cx="360" cy="360"/>
            </p14:xfrm>
          </p:contentPart>
        </mc:Choice>
        <mc:Fallback xmlns="">
          <p:pic>
            <p:nvPicPr>
              <p:cNvPr id="19" name="Ink 18"/>
              <p:cNvPicPr/>
              <p:nvPr/>
            </p:nvPicPr>
            <p:blipFill/>
            <p:spPr/>
          </p:pic>
        </mc:Fallback>
      </mc:AlternateContent>
      <mc:AlternateContent xmlns:mc="http://schemas.openxmlformats.org/markup-compatibility/2006" xmlns:p14="http://schemas.microsoft.com/office/powerpoint/2010/main">
        <mc:Choice Requires="p14">
          <p:contentPart p14:bwMode="auto" r:id="rId9">
            <p14:nvContentPartPr>
              <p14:cNvPr id="20" name="Ink 19"/>
              <p14:cNvContentPartPr/>
              <p14:nvPr/>
            </p14:nvContentPartPr>
            <p14:xfrm>
              <a:off x="9006720" y="5532060"/>
              <a:ext cx="180" cy="180"/>
            </p14:xfrm>
          </p:contentPart>
        </mc:Choice>
        <mc:Fallback xmlns="">
          <p:pic>
            <p:nvPicPr>
              <p:cNvPr id="20" name="Ink 19"/>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22" name="Ink 21"/>
              <p14:cNvContentPartPr/>
              <p14:nvPr/>
            </p14:nvContentPartPr>
            <p14:xfrm>
              <a:off x="3063120" y="3047880"/>
              <a:ext cx="180" cy="180"/>
            </p14:xfrm>
          </p:contentPart>
        </mc:Choice>
        <mc:Fallback xmlns="">
          <p:pic>
            <p:nvPicPr>
              <p:cNvPr id="22" name="Ink 21"/>
              <p:cNvPicPr/>
              <p:nvPr/>
            </p:nvPicPr>
            <p:blipFill/>
            <p:spPr/>
          </p:pic>
        </mc:Fallback>
      </mc:AlternateContent>
      <p:pic>
        <p:nvPicPr>
          <p:cNvPr id="39" name="Picture 38"/>
          <p:cNvPicPr>
            <a:picLocks noChangeAspect="1"/>
          </p:cNvPicPr>
          <p:nvPr/>
        </p:nvPicPr>
        <p:blipFill>
          <a:blip r:embed="rId11"/>
          <a:stretch>
            <a:fillRect/>
          </a:stretch>
        </p:blipFill>
        <p:spPr>
          <a:xfrm>
            <a:off x="9379974" y="1752091"/>
            <a:ext cx="2375998" cy="1350483"/>
          </a:xfrm>
          <a:prstGeom prst="rect">
            <a:avLst/>
          </a:prstGeom>
        </p:spPr>
      </p:pic>
      <p:pic>
        <p:nvPicPr>
          <p:cNvPr id="41" name="Picture 40"/>
          <p:cNvPicPr>
            <a:picLocks noChangeAspect="1"/>
          </p:cNvPicPr>
          <p:nvPr/>
        </p:nvPicPr>
        <p:blipFill>
          <a:blip r:embed="rId12"/>
          <a:stretch>
            <a:fillRect/>
          </a:stretch>
        </p:blipFill>
        <p:spPr>
          <a:xfrm>
            <a:off x="5294671" y="2744089"/>
            <a:ext cx="2301044" cy="1863838"/>
          </a:xfrm>
          <a:prstGeom prst="rect">
            <a:avLst/>
          </a:prstGeom>
        </p:spPr>
      </p:pic>
      <p:grpSp>
        <p:nvGrpSpPr>
          <p:cNvPr id="31" name="Group 30"/>
          <p:cNvGrpSpPr/>
          <p:nvPr/>
        </p:nvGrpSpPr>
        <p:grpSpPr>
          <a:xfrm>
            <a:off x="5417789" y="3170411"/>
            <a:ext cx="1691689" cy="1764530"/>
            <a:chOff x="5417789" y="3169146"/>
            <a:chExt cx="1691689" cy="1764530"/>
          </a:xfrm>
        </p:grpSpPr>
        <p:pic>
          <p:nvPicPr>
            <p:cNvPr id="88" name="Picture 87"/>
            <p:cNvPicPr>
              <a:picLocks noChangeAspect="1"/>
            </p:cNvPicPr>
            <p:nvPr/>
          </p:nvPicPr>
          <p:blipFill>
            <a:blip r:embed="rId13"/>
            <a:stretch>
              <a:fillRect/>
            </a:stretch>
          </p:blipFill>
          <p:spPr>
            <a:xfrm>
              <a:off x="5913741" y="3268892"/>
              <a:ext cx="1195737" cy="1664784"/>
            </a:xfrm>
            <a:prstGeom prst="rect">
              <a:avLst/>
            </a:prstGeom>
            <a:ln w="19050" cap="rnd">
              <a:solidFill>
                <a:schemeClr val="tx1">
                  <a:lumMod val="95000"/>
                  <a:lumOff val="5000"/>
                </a:schemeClr>
              </a:solidFill>
              <a:round/>
            </a:ln>
          </p:spPr>
        </p:pic>
        <p:sp>
          <p:nvSpPr>
            <p:cNvPr id="102" name="Freeform 706"/>
            <p:cNvSpPr>
              <a:spLocks noChangeAspect="1" noEditPoints="1"/>
            </p:cNvSpPr>
            <p:nvPr/>
          </p:nvSpPr>
          <p:spPr bwMode="auto">
            <a:xfrm>
              <a:off x="5417789" y="3169146"/>
              <a:ext cx="485924" cy="485924"/>
            </a:xfrm>
            <a:custGeom>
              <a:avLst/>
              <a:gdLst>
                <a:gd name="T0" fmla="*/ 138 w 207"/>
                <a:gd name="T1" fmla="*/ 169 h 207"/>
                <a:gd name="T2" fmla="*/ 151 w 207"/>
                <a:gd name="T3" fmla="*/ 181 h 207"/>
                <a:gd name="T4" fmla="*/ 184 w 207"/>
                <a:gd name="T5" fmla="*/ 142 h 207"/>
                <a:gd name="T6" fmla="*/ 77 w 207"/>
                <a:gd name="T7" fmla="*/ 142 h 207"/>
                <a:gd name="T8" fmla="*/ 92 w 207"/>
                <a:gd name="T9" fmla="*/ 188 h 207"/>
                <a:gd name="T10" fmla="*/ 115 w 207"/>
                <a:gd name="T11" fmla="*/ 188 h 207"/>
                <a:gd name="T12" fmla="*/ 130 w 207"/>
                <a:gd name="T13" fmla="*/ 142 h 207"/>
                <a:gd name="T14" fmla="*/ 21 w 207"/>
                <a:gd name="T15" fmla="*/ 142 h 207"/>
                <a:gd name="T16" fmla="*/ 55 w 207"/>
                <a:gd name="T17" fmla="*/ 181 h 207"/>
                <a:gd name="T18" fmla="*/ 69 w 207"/>
                <a:gd name="T19" fmla="*/ 169 h 207"/>
                <a:gd name="T20" fmla="*/ 21 w 207"/>
                <a:gd name="T21" fmla="*/ 142 h 207"/>
                <a:gd name="T22" fmla="*/ 148 w 207"/>
                <a:gd name="T23" fmla="*/ 104 h 207"/>
                <a:gd name="T24" fmla="*/ 190 w 207"/>
                <a:gd name="T25" fmla="*/ 131 h 207"/>
                <a:gd name="T26" fmla="*/ 194 w 207"/>
                <a:gd name="T27" fmla="*/ 104 h 207"/>
                <a:gd name="T28" fmla="*/ 190 w 207"/>
                <a:gd name="T29" fmla="*/ 79 h 207"/>
                <a:gd name="T30" fmla="*/ 75 w 207"/>
                <a:gd name="T31" fmla="*/ 79 h 207"/>
                <a:gd name="T32" fmla="*/ 73 w 207"/>
                <a:gd name="T33" fmla="*/ 104 h 207"/>
                <a:gd name="T34" fmla="*/ 75 w 207"/>
                <a:gd name="T35" fmla="*/ 131 h 207"/>
                <a:gd name="T36" fmla="*/ 134 w 207"/>
                <a:gd name="T37" fmla="*/ 117 h 207"/>
                <a:gd name="T38" fmla="*/ 134 w 207"/>
                <a:gd name="T39" fmla="*/ 90 h 207"/>
                <a:gd name="T40" fmla="*/ 75 w 207"/>
                <a:gd name="T41" fmla="*/ 79 h 207"/>
                <a:gd name="T42" fmla="*/ 13 w 207"/>
                <a:gd name="T43" fmla="*/ 90 h 207"/>
                <a:gd name="T44" fmla="*/ 13 w 207"/>
                <a:gd name="T45" fmla="*/ 117 h 207"/>
                <a:gd name="T46" fmla="*/ 61 w 207"/>
                <a:gd name="T47" fmla="*/ 131 h 207"/>
                <a:gd name="T48" fmla="*/ 61 w 207"/>
                <a:gd name="T49" fmla="*/ 79 h 207"/>
                <a:gd name="T50" fmla="*/ 128 w 207"/>
                <a:gd name="T51" fmla="*/ 17 h 207"/>
                <a:gd name="T52" fmla="*/ 144 w 207"/>
                <a:gd name="T53" fmla="*/ 65 h 207"/>
                <a:gd name="T54" fmla="*/ 171 w 207"/>
                <a:gd name="T55" fmla="*/ 44 h 207"/>
                <a:gd name="T56" fmla="*/ 128 w 207"/>
                <a:gd name="T57" fmla="*/ 17 h 207"/>
                <a:gd name="T58" fmla="*/ 55 w 207"/>
                <a:gd name="T59" fmla="*/ 27 h 207"/>
                <a:gd name="T60" fmla="*/ 21 w 207"/>
                <a:gd name="T61" fmla="*/ 65 h 207"/>
                <a:gd name="T62" fmla="*/ 69 w 207"/>
                <a:gd name="T63" fmla="*/ 38 h 207"/>
                <a:gd name="T64" fmla="*/ 103 w 207"/>
                <a:gd name="T65" fmla="*/ 13 h 207"/>
                <a:gd name="T66" fmla="*/ 82 w 207"/>
                <a:gd name="T67" fmla="*/ 38 h 207"/>
                <a:gd name="T68" fmla="*/ 130 w 207"/>
                <a:gd name="T69" fmla="*/ 65 h 207"/>
                <a:gd name="T70" fmla="*/ 115 w 207"/>
                <a:gd name="T71" fmla="*/ 19 h 207"/>
                <a:gd name="T72" fmla="*/ 103 w 207"/>
                <a:gd name="T73" fmla="*/ 0 h 207"/>
                <a:gd name="T74" fmla="*/ 165 w 207"/>
                <a:gd name="T75" fmla="*/ 21 h 207"/>
                <a:gd name="T76" fmla="*/ 201 w 207"/>
                <a:gd name="T77" fmla="*/ 71 h 207"/>
                <a:gd name="T78" fmla="*/ 201 w 207"/>
                <a:gd name="T79" fmla="*/ 136 h 207"/>
                <a:gd name="T80" fmla="*/ 165 w 207"/>
                <a:gd name="T81" fmla="*/ 188 h 207"/>
                <a:gd name="T82" fmla="*/ 103 w 207"/>
                <a:gd name="T83" fmla="*/ 207 h 207"/>
                <a:gd name="T84" fmla="*/ 42 w 207"/>
                <a:gd name="T85" fmla="*/ 188 h 207"/>
                <a:gd name="T86" fmla="*/ 5 w 207"/>
                <a:gd name="T87" fmla="*/ 136 h 207"/>
                <a:gd name="T88" fmla="*/ 5 w 207"/>
                <a:gd name="T89" fmla="*/ 71 h 207"/>
                <a:gd name="T90" fmla="*/ 42 w 207"/>
                <a:gd name="T91" fmla="*/ 21 h 207"/>
                <a:gd name="T92" fmla="*/ 103 w 207"/>
                <a:gd name="T9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207">
                  <a:moveTo>
                    <a:pt x="144" y="142"/>
                  </a:moveTo>
                  <a:lnTo>
                    <a:pt x="138" y="169"/>
                  </a:lnTo>
                  <a:lnTo>
                    <a:pt x="128" y="192"/>
                  </a:lnTo>
                  <a:lnTo>
                    <a:pt x="151" y="181"/>
                  </a:lnTo>
                  <a:lnTo>
                    <a:pt x="171" y="165"/>
                  </a:lnTo>
                  <a:lnTo>
                    <a:pt x="184" y="142"/>
                  </a:lnTo>
                  <a:lnTo>
                    <a:pt x="144" y="142"/>
                  </a:lnTo>
                  <a:close/>
                  <a:moveTo>
                    <a:pt x="77" y="142"/>
                  </a:moveTo>
                  <a:lnTo>
                    <a:pt x="82" y="171"/>
                  </a:lnTo>
                  <a:lnTo>
                    <a:pt x="92" y="188"/>
                  </a:lnTo>
                  <a:lnTo>
                    <a:pt x="103" y="194"/>
                  </a:lnTo>
                  <a:lnTo>
                    <a:pt x="115" y="188"/>
                  </a:lnTo>
                  <a:lnTo>
                    <a:pt x="125" y="171"/>
                  </a:lnTo>
                  <a:lnTo>
                    <a:pt x="130" y="142"/>
                  </a:lnTo>
                  <a:lnTo>
                    <a:pt x="77" y="142"/>
                  </a:lnTo>
                  <a:close/>
                  <a:moveTo>
                    <a:pt x="21" y="142"/>
                  </a:moveTo>
                  <a:lnTo>
                    <a:pt x="36" y="165"/>
                  </a:lnTo>
                  <a:lnTo>
                    <a:pt x="55" y="181"/>
                  </a:lnTo>
                  <a:lnTo>
                    <a:pt x="78" y="192"/>
                  </a:lnTo>
                  <a:lnTo>
                    <a:pt x="69" y="169"/>
                  </a:lnTo>
                  <a:lnTo>
                    <a:pt x="63" y="142"/>
                  </a:lnTo>
                  <a:lnTo>
                    <a:pt x="21" y="142"/>
                  </a:lnTo>
                  <a:close/>
                  <a:moveTo>
                    <a:pt x="146" y="79"/>
                  </a:moveTo>
                  <a:lnTo>
                    <a:pt x="148" y="104"/>
                  </a:lnTo>
                  <a:lnTo>
                    <a:pt x="146" y="131"/>
                  </a:lnTo>
                  <a:lnTo>
                    <a:pt x="190" y="131"/>
                  </a:lnTo>
                  <a:lnTo>
                    <a:pt x="194" y="117"/>
                  </a:lnTo>
                  <a:lnTo>
                    <a:pt x="194" y="104"/>
                  </a:lnTo>
                  <a:lnTo>
                    <a:pt x="194" y="90"/>
                  </a:lnTo>
                  <a:lnTo>
                    <a:pt x="190" y="79"/>
                  </a:lnTo>
                  <a:lnTo>
                    <a:pt x="146" y="79"/>
                  </a:lnTo>
                  <a:close/>
                  <a:moveTo>
                    <a:pt x="75" y="79"/>
                  </a:moveTo>
                  <a:lnTo>
                    <a:pt x="73" y="90"/>
                  </a:lnTo>
                  <a:lnTo>
                    <a:pt x="73" y="104"/>
                  </a:lnTo>
                  <a:lnTo>
                    <a:pt x="73" y="117"/>
                  </a:lnTo>
                  <a:lnTo>
                    <a:pt x="75" y="131"/>
                  </a:lnTo>
                  <a:lnTo>
                    <a:pt x="132" y="131"/>
                  </a:lnTo>
                  <a:lnTo>
                    <a:pt x="134" y="117"/>
                  </a:lnTo>
                  <a:lnTo>
                    <a:pt x="134" y="104"/>
                  </a:lnTo>
                  <a:lnTo>
                    <a:pt x="134" y="90"/>
                  </a:lnTo>
                  <a:lnTo>
                    <a:pt x="132" y="79"/>
                  </a:lnTo>
                  <a:lnTo>
                    <a:pt x="75" y="79"/>
                  </a:lnTo>
                  <a:close/>
                  <a:moveTo>
                    <a:pt x="17" y="79"/>
                  </a:moveTo>
                  <a:lnTo>
                    <a:pt x="13" y="90"/>
                  </a:lnTo>
                  <a:lnTo>
                    <a:pt x="13" y="104"/>
                  </a:lnTo>
                  <a:lnTo>
                    <a:pt x="13" y="117"/>
                  </a:lnTo>
                  <a:lnTo>
                    <a:pt x="17" y="131"/>
                  </a:lnTo>
                  <a:lnTo>
                    <a:pt x="61" y="131"/>
                  </a:lnTo>
                  <a:lnTo>
                    <a:pt x="59" y="104"/>
                  </a:lnTo>
                  <a:lnTo>
                    <a:pt x="61" y="79"/>
                  </a:lnTo>
                  <a:lnTo>
                    <a:pt x="17" y="79"/>
                  </a:lnTo>
                  <a:close/>
                  <a:moveTo>
                    <a:pt x="128" y="17"/>
                  </a:moveTo>
                  <a:lnTo>
                    <a:pt x="138" y="38"/>
                  </a:lnTo>
                  <a:lnTo>
                    <a:pt x="144" y="65"/>
                  </a:lnTo>
                  <a:lnTo>
                    <a:pt x="184" y="65"/>
                  </a:lnTo>
                  <a:lnTo>
                    <a:pt x="171" y="44"/>
                  </a:lnTo>
                  <a:lnTo>
                    <a:pt x="151" y="27"/>
                  </a:lnTo>
                  <a:lnTo>
                    <a:pt x="128" y="17"/>
                  </a:lnTo>
                  <a:close/>
                  <a:moveTo>
                    <a:pt x="78" y="17"/>
                  </a:moveTo>
                  <a:lnTo>
                    <a:pt x="55" y="27"/>
                  </a:lnTo>
                  <a:lnTo>
                    <a:pt x="36" y="44"/>
                  </a:lnTo>
                  <a:lnTo>
                    <a:pt x="21" y="65"/>
                  </a:lnTo>
                  <a:lnTo>
                    <a:pt x="63" y="65"/>
                  </a:lnTo>
                  <a:lnTo>
                    <a:pt x="69" y="38"/>
                  </a:lnTo>
                  <a:lnTo>
                    <a:pt x="78" y="17"/>
                  </a:lnTo>
                  <a:close/>
                  <a:moveTo>
                    <a:pt x="103" y="13"/>
                  </a:moveTo>
                  <a:lnTo>
                    <a:pt x="92" y="19"/>
                  </a:lnTo>
                  <a:lnTo>
                    <a:pt x="82" y="38"/>
                  </a:lnTo>
                  <a:lnTo>
                    <a:pt x="77" y="65"/>
                  </a:lnTo>
                  <a:lnTo>
                    <a:pt x="130" y="65"/>
                  </a:lnTo>
                  <a:lnTo>
                    <a:pt x="125" y="38"/>
                  </a:lnTo>
                  <a:lnTo>
                    <a:pt x="115" y="19"/>
                  </a:lnTo>
                  <a:lnTo>
                    <a:pt x="103" y="13"/>
                  </a:lnTo>
                  <a:close/>
                  <a:moveTo>
                    <a:pt x="103" y="0"/>
                  </a:moveTo>
                  <a:lnTo>
                    <a:pt x="136" y="6"/>
                  </a:lnTo>
                  <a:lnTo>
                    <a:pt x="165" y="21"/>
                  </a:lnTo>
                  <a:lnTo>
                    <a:pt x="186" y="42"/>
                  </a:lnTo>
                  <a:lnTo>
                    <a:pt x="201" y="71"/>
                  </a:lnTo>
                  <a:lnTo>
                    <a:pt x="207" y="104"/>
                  </a:lnTo>
                  <a:lnTo>
                    <a:pt x="201" y="136"/>
                  </a:lnTo>
                  <a:lnTo>
                    <a:pt x="186" y="165"/>
                  </a:lnTo>
                  <a:lnTo>
                    <a:pt x="165" y="188"/>
                  </a:lnTo>
                  <a:lnTo>
                    <a:pt x="136" y="202"/>
                  </a:lnTo>
                  <a:lnTo>
                    <a:pt x="103" y="207"/>
                  </a:lnTo>
                  <a:lnTo>
                    <a:pt x="71" y="202"/>
                  </a:lnTo>
                  <a:lnTo>
                    <a:pt x="42" y="188"/>
                  </a:lnTo>
                  <a:lnTo>
                    <a:pt x="21" y="165"/>
                  </a:lnTo>
                  <a:lnTo>
                    <a:pt x="5" y="136"/>
                  </a:lnTo>
                  <a:lnTo>
                    <a:pt x="0" y="104"/>
                  </a:lnTo>
                  <a:lnTo>
                    <a:pt x="5" y="71"/>
                  </a:lnTo>
                  <a:lnTo>
                    <a:pt x="21" y="42"/>
                  </a:lnTo>
                  <a:lnTo>
                    <a:pt x="42" y="21"/>
                  </a:lnTo>
                  <a:lnTo>
                    <a:pt x="71" y="6"/>
                  </a:lnTo>
                  <a:lnTo>
                    <a:pt x="10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grpSp>
      <p:pic>
        <p:nvPicPr>
          <p:cNvPr id="42" name="Picture 41"/>
          <p:cNvPicPr>
            <a:picLocks noChangeAspect="1"/>
          </p:cNvPicPr>
          <p:nvPr/>
        </p:nvPicPr>
        <p:blipFill>
          <a:blip r:embed="rId12"/>
          <a:stretch>
            <a:fillRect/>
          </a:stretch>
        </p:blipFill>
        <p:spPr>
          <a:xfrm>
            <a:off x="8540558" y="4301179"/>
            <a:ext cx="2301044" cy="1863838"/>
          </a:xfrm>
          <a:prstGeom prst="rect">
            <a:avLst/>
          </a:prstGeom>
        </p:spPr>
      </p:pic>
      <p:sp>
        <p:nvSpPr>
          <p:cNvPr id="96" name="Freeform 106"/>
          <p:cNvSpPr/>
          <p:nvPr/>
        </p:nvSpPr>
        <p:spPr>
          <a:xfrm>
            <a:off x="8636399" y="4174184"/>
            <a:ext cx="1163332" cy="167035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dirty="0">
              <a:solidFill>
                <a:srgbClr val="FFFFFF"/>
              </a:solidFill>
            </a:endParaRPr>
          </a:p>
        </p:txBody>
      </p:sp>
    </p:spTree>
    <p:extLst>
      <p:ext uri="{BB962C8B-B14F-4D97-AF65-F5344CB8AC3E}">
        <p14:creationId xmlns:p14="http://schemas.microsoft.com/office/powerpoint/2010/main" val="286884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nodePh="1">
                                  <p:stCondLst>
                                    <p:cond delay="0"/>
                                  </p:stCondLst>
                                  <p:endCondLst>
                                    <p:cond evt="begin" delay="0">
                                      <p:tn val="5"/>
                                    </p:cond>
                                  </p:endCondLst>
                                  <p:childTnLst>
                                    <p:animClr clrSpc="rgb" dir="cw">
                                      <p:cBhvr override="childStyle">
                                        <p:cTn id="6" dur="1000" fill="hold"/>
                                        <p:tgtEl>
                                          <p:spTgt spid="94">
                                            <p:txEl>
                                              <p:pRg st="0" end="0"/>
                                            </p:txEl>
                                          </p:spTgt>
                                        </p:tgtEl>
                                        <p:attrNameLst>
                                          <p:attrName>style.color</p:attrName>
                                        </p:attrNameLst>
                                      </p:cBhvr>
                                      <p:to>
                                        <a:schemeClr val="bg1"/>
                                      </p:to>
                                    </p:animClr>
                                  </p:childTnLst>
                                </p:cTn>
                              </p:par>
                              <p:par>
                                <p:cTn id="7" presetID="1" presetClass="emph" presetSubtype="2" fill="hold" nodeType="withEffect">
                                  <p:stCondLst>
                                    <p:cond delay="0"/>
                                  </p:stCondLst>
                                  <p:childTnLst>
                                    <p:animClr clrSpc="rgb" dir="cw">
                                      <p:cBhvr>
                                        <p:cTn id="8" dur="1000" fill="hold"/>
                                        <p:tgtEl>
                                          <p:spTgt spid="94"/>
                                        </p:tgtEl>
                                        <p:attrNameLst>
                                          <p:attrName>fillcolor</p:attrName>
                                        </p:attrNameLst>
                                      </p:cBhvr>
                                      <p:to>
                                        <a:schemeClr val="accent1"/>
                                      </p:to>
                                    </p:animClr>
                                    <p:set>
                                      <p:cBhvr>
                                        <p:cTn id="9" dur="1000" fill="hold"/>
                                        <p:tgtEl>
                                          <p:spTgt spid="94"/>
                                        </p:tgtEl>
                                        <p:attrNameLst>
                                          <p:attrName>fill.type</p:attrName>
                                        </p:attrNameLst>
                                      </p:cBhvr>
                                      <p:to>
                                        <p:strVal val="solid"/>
                                      </p:to>
                                    </p:set>
                                    <p:set>
                                      <p:cBhvr>
                                        <p:cTn id="10" dur="1000" fill="hold"/>
                                        <p:tgtEl>
                                          <p:spTgt spid="94"/>
                                        </p:tgtEl>
                                        <p:attrNameLst>
                                          <p:attrName>fill.on</p:attrName>
                                        </p:attrNameLst>
                                      </p:cBhvr>
                                      <p:to>
                                        <p:strVal val="true"/>
                                      </p:to>
                                    </p:se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par>
                                <p:cTn id="19" presetID="6" presetClass="emph" presetSubtype="0" fill="hold" nodeType="withEffect">
                                  <p:stCondLst>
                                    <p:cond delay="0"/>
                                  </p:stCondLst>
                                  <p:childTnLst>
                                    <p:animScale>
                                      <p:cBhvr>
                                        <p:cTn id="20" dur="2000" fill="hold"/>
                                        <p:tgtEl>
                                          <p:spTgt spid="31"/>
                                        </p:tgtEl>
                                      </p:cBhvr>
                                      <p:by x="35000" y="35000"/>
                                    </p:animScale>
                                  </p:childTnLst>
                                </p:cTn>
                              </p:par>
                              <p:par>
                                <p:cTn id="21" presetID="42" presetClass="path" presetSubtype="0" accel="50000" decel="50000" fill="hold" nodeType="withEffect">
                                  <p:stCondLst>
                                    <p:cond delay="0"/>
                                  </p:stCondLst>
                                  <p:childTnLst>
                                    <p:animMotion origin="layout" path="M -1.875E-6 -2.22222E-6 L 0.01953 -0.07546 " pathEditMode="relative" rAng="0" ptsTypes="AA">
                                      <p:cBhvr>
                                        <p:cTn id="22" dur="2000" fill="hold"/>
                                        <p:tgtEl>
                                          <p:spTgt spid="31"/>
                                        </p:tgtEl>
                                        <p:attrNameLst>
                                          <p:attrName>ppt_x</p:attrName>
                                          <p:attrName>ppt_y</p:attrName>
                                        </p:attrNameLst>
                                      </p:cBhvr>
                                      <p:rCtr x="977" y="-377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6" presetClass="emph" presetSubtype="0" fill="hold" nodeType="withEffect">
                                  <p:stCondLst>
                                    <p:cond delay="0"/>
                                  </p:stCondLst>
                                  <p:childTnLst>
                                    <p:animScale>
                                      <p:cBhvr>
                                        <p:cTn id="29" dur="2000" fill="hold"/>
                                        <p:tgtEl>
                                          <p:spTgt spid="97"/>
                                        </p:tgtEl>
                                      </p:cBhvr>
                                      <p:by x="150000" y="150000"/>
                                    </p:animScale>
                                  </p:childTnLst>
                                </p:cTn>
                              </p:par>
                              <p:par>
                                <p:cTn id="30" presetID="6" presetClass="emph" presetSubtype="0" fill="hold" grpId="0" nodeType="withEffect">
                                  <p:stCondLst>
                                    <p:cond delay="0"/>
                                  </p:stCondLst>
                                  <p:childTnLst>
                                    <p:animScale>
                                      <p:cBhvr>
                                        <p:cTn id="31" dur="2000" fill="hold"/>
                                        <p:tgtEl>
                                          <p:spTgt spid="96"/>
                                        </p:tgtEl>
                                      </p:cBhvr>
                                      <p:by x="30000" y="30000"/>
                                    </p:animScale>
                                  </p:childTnLst>
                                </p:cTn>
                              </p:par>
                              <p:par>
                                <p:cTn id="32" presetID="42" presetClass="path" presetSubtype="0" accel="50000" decel="50000" fill="hold" grpId="1" nodeType="withEffect">
                                  <p:stCondLst>
                                    <p:cond delay="0"/>
                                  </p:stCondLst>
                                  <p:childTnLst>
                                    <p:animMotion origin="layout" path="M 4.16667E-7 -4.07407E-6 L 0.04779 0.0125 " pathEditMode="relative" rAng="0" ptsTypes="AA">
                                      <p:cBhvr>
                                        <p:cTn id="33" dur="2000" fill="hold"/>
                                        <p:tgtEl>
                                          <p:spTgt spid="96"/>
                                        </p:tgtEl>
                                        <p:attrNameLst>
                                          <p:attrName>ppt_x</p:attrName>
                                          <p:attrName>ppt_y</p:attrName>
                                        </p:attrNameLst>
                                      </p:cBhvr>
                                      <p:rCtr x="2383" y="625"/>
                                    </p:animMotion>
                                  </p:childTnLst>
                                </p:cTn>
                              </p:par>
                              <p:par>
                                <p:cTn id="34" presetID="1" presetClass="emph" presetSubtype="2" fill="hold" nodeType="withEffect">
                                  <p:stCondLst>
                                    <p:cond delay="0"/>
                                  </p:stCondLst>
                                  <p:childTnLst>
                                    <p:animClr clrSpc="rgb" dir="cw">
                                      <p:cBhvr>
                                        <p:cTn id="35" dur="2000" fill="hold"/>
                                        <p:tgtEl>
                                          <p:spTgt spid="96"/>
                                        </p:tgtEl>
                                        <p:attrNameLst>
                                          <p:attrName>fillcolor</p:attrName>
                                        </p:attrNameLst>
                                      </p:cBhvr>
                                      <p:to>
                                        <a:schemeClr val="accent2"/>
                                      </p:to>
                                    </p:animClr>
                                    <p:set>
                                      <p:cBhvr>
                                        <p:cTn id="36" dur="2000" fill="hold"/>
                                        <p:tgtEl>
                                          <p:spTgt spid="96"/>
                                        </p:tgtEl>
                                        <p:attrNameLst>
                                          <p:attrName>fill.type</p:attrName>
                                        </p:attrNameLst>
                                      </p:cBhvr>
                                      <p:to>
                                        <p:strVal val="solid"/>
                                      </p:to>
                                    </p:set>
                                    <p:set>
                                      <p:cBhvr>
                                        <p:cTn id="37" dur="2000" fill="hold"/>
                                        <p:tgtEl>
                                          <p:spTgt spid="9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bwMode="auto">
          <a:xfrm>
            <a:off x="4466468" y="1636116"/>
            <a:ext cx="7509633" cy="49303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endPar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96" name="Freeform 106"/>
          <p:cNvSpPr/>
          <p:nvPr/>
        </p:nvSpPr>
        <p:spPr>
          <a:xfrm>
            <a:off x="8636399" y="4174184"/>
            <a:ext cx="1163332" cy="1670356"/>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36" dirty="0">
              <a:solidFill>
                <a:srgbClr val="FFFFFF"/>
              </a:solidFill>
            </a:endParaRPr>
          </a:p>
        </p:txBody>
      </p:sp>
      <p:cxnSp>
        <p:nvCxnSpPr>
          <p:cNvPr id="97" name="Straight Arrow Connector 96"/>
          <p:cNvCxnSpPr/>
          <p:nvPr/>
        </p:nvCxnSpPr>
        <p:spPr>
          <a:xfrm>
            <a:off x="7521703" y="4301179"/>
            <a:ext cx="1018855" cy="708183"/>
          </a:xfrm>
          <a:prstGeom prst="straightConnector1">
            <a:avLst/>
          </a:prstGeom>
          <a:ln w="22225" cap="flat">
            <a:solidFill>
              <a:schemeClr val="bg1">
                <a:lumMod val="50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90" name="Rectangle 89"/>
          <p:cNvSpPr/>
          <p:nvPr/>
        </p:nvSpPr>
        <p:spPr bwMode="auto">
          <a:xfrm>
            <a:off x="1" y="487"/>
            <a:ext cx="12192000" cy="15567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p:cNvGrpSpPr/>
          <p:nvPr/>
        </p:nvGrpSpPr>
        <p:grpSpPr>
          <a:xfrm>
            <a:off x="11111871" y="469293"/>
            <a:ext cx="644101" cy="644101"/>
            <a:chOff x="457580" y="3616862"/>
            <a:chExt cx="657017" cy="657017"/>
          </a:xfrm>
        </p:grpSpPr>
        <p:sp>
          <p:nvSpPr>
            <p:cNvPr id="92" name="Oval 91"/>
            <p:cNvSpPr/>
            <p:nvPr/>
          </p:nvSpPr>
          <p:spPr bwMode="auto">
            <a:xfrm>
              <a:off x="457580" y="3616862"/>
              <a:ext cx="657017" cy="657017"/>
            </a:xfrm>
            <a:prstGeom prst="ellipse">
              <a:avLst/>
            </a:prstGeom>
            <a:solidFill>
              <a:srgbClr val="0078D7"/>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Semilight"/>
              </a:endParaRPr>
            </a:p>
          </p:txBody>
        </p:sp>
      </p:grpSp>
      <p:sp>
        <p:nvSpPr>
          <p:cNvPr id="2" name="Title 1"/>
          <p:cNvSpPr>
            <a:spLocks noGrp="1"/>
          </p:cNvSpPr>
          <p:nvPr>
            <p:ph type="title"/>
          </p:nvPr>
        </p:nvSpPr>
        <p:spPr>
          <a:xfrm>
            <a:off x="269241" y="289958"/>
            <a:ext cx="11655840" cy="899537"/>
          </a:xfrm>
        </p:spPr>
        <p:txBody>
          <a:bodyPr/>
          <a:lstStyle/>
          <a:p>
            <a:pPr lvl="0">
              <a:defRPr/>
            </a:pPr>
            <a:r>
              <a:rPr lang="en-US" dirty="0">
                <a:gradFill>
                  <a:gsLst>
                    <a:gs pos="1250">
                      <a:schemeClr val="bg1"/>
                    </a:gs>
                    <a:gs pos="100000">
                      <a:schemeClr val="bg1"/>
                    </a:gs>
                  </a:gsLst>
                  <a:lin ang="5400000" scaled="0"/>
                </a:gradFill>
              </a:rPr>
              <a:t>Mobile Applications</a:t>
            </a:r>
          </a:p>
        </p:txBody>
      </p:sp>
      <p:sp>
        <p:nvSpPr>
          <p:cNvPr id="99" name="Rectangle 98"/>
          <p:cNvSpPr/>
          <p:nvPr/>
        </p:nvSpPr>
        <p:spPr bwMode="auto">
          <a:xfrm>
            <a:off x="269241" y="1636116"/>
            <a:ext cx="4095821" cy="493033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nSpc>
                <a:spcPct val="90000"/>
              </a:lnSpc>
            </a:pPr>
            <a:r>
              <a:rPr lang="en-US" sz="2745" b="1" spc="-29" dirty="0">
                <a:ln w="3175">
                  <a:noFill/>
                </a:ln>
                <a:gradFill>
                  <a:gsLst>
                    <a:gs pos="32143">
                      <a:schemeClr val="tx1"/>
                    </a:gs>
                    <a:gs pos="47000">
                      <a:schemeClr val="tx1"/>
                    </a:gs>
                  </a:gsLst>
                  <a:lin ang="5400000" scaled="0"/>
                </a:gradFill>
                <a:latin typeface="Segoe UI Semilight" panose="020B0402040204020203" pitchFamily="34" charset="0"/>
                <a:cs typeface="Segoe UI Semilight" panose="020B0402040204020203" pitchFamily="34" charset="0"/>
              </a:rPr>
              <a:t>Client</a:t>
            </a:r>
          </a:p>
        </p:txBody>
      </p:sp>
      <p:grpSp>
        <p:nvGrpSpPr>
          <p:cNvPr id="5" name="Group 4"/>
          <p:cNvGrpSpPr/>
          <p:nvPr/>
        </p:nvGrpSpPr>
        <p:grpSpPr>
          <a:xfrm>
            <a:off x="1496884" y="3053333"/>
            <a:ext cx="1368235" cy="2666178"/>
            <a:chOff x="7213026" y="2563571"/>
            <a:chExt cx="1716653" cy="3517643"/>
          </a:xfrm>
        </p:grpSpPr>
        <p:sp>
          <p:nvSpPr>
            <p:cNvPr id="84" name="Rounded Rectangle 150"/>
            <p:cNvSpPr/>
            <p:nvPr/>
          </p:nvSpPr>
          <p:spPr bwMode="auto">
            <a:xfrm flipH="1">
              <a:off x="7213026" y="2563571"/>
              <a:ext cx="1716653" cy="3517643"/>
            </a:xfrm>
            <a:prstGeom prst="roundRect">
              <a:avLst>
                <a:gd name="adj" fmla="val 1123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85" name="Picture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3345" y="3036923"/>
              <a:ext cx="1492827" cy="2655242"/>
            </a:xfrm>
            <a:prstGeom prst="rect">
              <a:avLst/>
            </a:prstGeom>
          </p:spPr>
        </p:pic>
      </p:grpSp>
      <p:cxnSp>
        <p:nvCxnSpPr>
          <p:cNvPr id="95" name="Straight Arrow Connector 94"/>
          <p:cNvCxnSpPr/>
          <p:nvPr/>
        </p:nvCxnSpPr>
        <p:spPr>
          <a:xfrm>
            <a:off x="3070998" y="3412108"/>
            <a:ext cx="2223673" cy="0"/>
          </a:xfrm>
          <a:prstGeom prst="straightConnector1">
            <a:avLst/>
          </a:prstGeom>
          <a:ln w="22225" cap="flat">
            <a:solidFill>
              <a:schemeClr val="bg1">
                <a:lumMod val="50000"/>
              </a:schemeClr>
            </a:solidFill>
            <a:miter lim="800000"/>
            <a:headEnd type="arrow" w="lg" len="sm"/>
            <a:tailEnd type="arrow" w="lg"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4" name="Ink 13"/>
              <p14:cNvContentPartPr/>
              <p14:nvPr/>
            </p14:nvContentPartPr>
            <p14:xfrm>
              <a:off x="4290000" y="3847980"/>
              <a:ext cx="180" cy="180"/>
            </p14:xfrm>
          </p:contentPart>
        </mc:Choice>
        <mc:Fallback xmlns="">
          <p:pic>
            <p:nvPicPr>
              <p:cNvPr id="14" name="Ink 13"/>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5707320" y="3078480"/>
              <a:ext cx="180" cy="18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4488180" y="5829240"/>
              <a:ext cx="63900" cy="30600"/>
            </p14:xfrm>
          </p:contentPart>
        </mc:Choice>
        <mc:Fallback xmlns="">
          <p:pic>
            <p:nvPicPr>
              <p:cNvPr id="18" name="Ink 17"/>
              <p:cNvPicPr/>
              <p:nvPr/>
            </p:nvPicPr>
            <p:blipFill>
              <a:blip r:embed="rId7"/>
              <a:stretch>
                <a:fillRect/>
              </a:stretch>
            </p:blipFill>
            <p:spPr>
              <a:xfrm>
                <a:off x="4487462" y="5828528"/>
                <a:ext cx="65336" cy="3202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p14:cNvContentPartPr/>
              <p14:nvPr/>
            </p14:nvContentPartPr>
            <p14:xfrm>
              <a:off x="11422320" y="4876680"/>
              <a:ext cx="360" cy="360"/>
            </p14:xfrm>
          </p:contentPart>
        </mc:Choice>
        <mc:Fallback xmlns="">
          <p:pic>
            <p:nvPicPr>
              <p:cNvPr id="19" name="Ink 18"/>
              <p:cNvPicPr/>
              <p:nvPr/>
            </p:nvPicPr>
            <p:blipFill/>
            <p:spPr/>
          </p:pic>
        </mc:Fallback>
      </mc:AlternateContent>
      <mc:AlternateContent xmlns:mc="http://schemas.openxmlformats.org/markup-compatibility/2006" xmlns:p14="http://schemas.microsoft.com/office/powerpoint/2010/main">
        <mc:Choice Requires="p14">
          <p:contentPart p14:bwMode="auto" r:id="rId9">
            <p14:nvContentPartPr>
              <p14:cNvPr id="20" name="Ink 19"/>
              <p14:cNvContentPartPr/>
              <p14:nvPr/>
            </p14:nvContentPartPr>
            <p14:xfrm>
              <a:off x="9006720" y="5532060"/>
              <a:ext cx="180" cy="180"/>
            </p14:xfrm>
          </p:contentPart>
        </mc:Choice>
        <mc:Fallback xmlns="">
          <p:pic>
            <p:nvPicPr>
              <p:cNvPr id="20" name="Ink 19"/>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22" name="Ink 21"/>
              <p14:cNvContentPartPr/>
              <p14:nvPr/>
            </p14:nvContentPartPr>
            <p14:xfrm>
              <a:off x="3063120" y="3047880"/>
              <a:ext cx="180" cy="180"/>
            </p14:xfrm>
          </p:contentPart>
        </mc:Choice>
        <mc:Fallback xmlns="">
          <p:pic>
            <p:nvPicPr>
              <p:cNvPr id="22" name="Ink 21"/>
              <p:cNvPicPr/>
              <p:nvPr/>
            </p:nvPicPr>
            <p:blipFill/>
            <p:spPr/>
          </p:pic>
        </mc:Fallback>
      </mc:AlternateContent>
      <p:pic>
        <p:nvPicPr>
          <p:cNvPr id="39" name="Picture 38"/>
          <p:cNvPicPr>
            <a:picLocks noChangeAspect="1"/>
          </p:cNvPicPr>
          <p:nvPr/>
        </p:nvPicPr>
        <p:blipFill>
          <a:blip r:embed="rId11"/>
          <a:stretch>
            <a:fillRect/>
          </a:stretch>
        </p:blipFill>
        <p:spPr>
          <a:xfrm>
            <a:off x="9379974" y="1752091"/>
            <a:ext cx="2375998" cy="1350483"/>
          </a:xfrm>
          <a:prstGeom prst="rect">
            <a:avLst/>
          </a:prstGeom>
        </p:spPr>
      </p:pic>
      <p:grpSp>
        <p:nvGrpSpPr>
          <p:cNvPr id="31" name="Group 30"/>
          <p:cNvGrpSpPr/>
          <p:nvPr/>
        </p:nvGrpSpPr>
        <p:grpSpPr>
          <a:xfrm>
            <a:off x="5417789" y="3170411"/>
            <a:ext cx="1691689" cy="1764530"/>
            <a:chOff x="5417789" y="3169146"/>
            <a:chExt cx="1691689" cy="1764530"/>
          </a:xfrm>
        </p:grpSpPr>
        <p:pic>
          <p:nvPicPr>
            <p:cNvPr id="88" name="Picture 87"/>
            <p:cNvPicPr>
              <a:picLocks noChangeAspect="1"/>
            </p:cNvPicPr>
            <p:nvPr/>
          </p:nvPicPr>
          <p:blipFill>
            <a:blip r:embed="rId12"/>
            <a:stretch>
              <a:fillRect/>
            </a:stretch>
          </p:blipFill>
          <p:spPr>
            <a:xfrm>
              <a:off x="5913741" y="3268892"/>
              <a:ext cx="1195737" cy="1664784"/>
            </a:xfrm>
            <a:prstGeom prst="rect">
              <a:avLst/>
            </a:prstGeom>
            <a:ln w="19050" cap="rnd">
              <a:solidFill>
                <a:schemeClr val="tx1">
                  <a:lumMod val="95000"/>
                  <a:lumOff val="5000"/>
                </a:schemeClr>
              </a:solidFill>
              <a:round/>
            </a:ln>
          </p:spPr>
        </p:pic>
        <p:sp>
          <p:nvSpPr>
            <p:cNvPr id="102" name="Freeform 706"/>
            <p:cNvSpPr>
              <a:spLocks noChangeAspect="1" noEditPoints="1"/>
            </p:cNvSpPr>
            <p:nvPr/>
          </p:nvSpPr>
          <p:spPr bwMode="auto">
            <a:xfrm>
              <a:off x="5417789" y="3169146"/>
              <a:ext cx="485924" cy="485924"/>
            </a:xfrm>
            <a:custGeom>
              <a:avLst/>
              <a:gdLst>
                <a:gd name="T0" fmla="*/ 138 w 207"/>
                <a:gd name="T1" fmla="*/ 169 h 207"/>
                <a:gd name="T2" fmla="*/ 151 w 207"/>
                <a:gd name="T3" fmla="*/ 181 h 207"/>
                <a:gd name="T4" fmla="*/ 184 w 207"/>
                <a:gd name="T5" fmla="*/ 142 h 207"/>
                <a:gd name="T6" fmla="*/ 77 w 207"/>
                <a:gd name="T7" fmla="*/ 142 h 207"/>
                <a:gd name="T8" fmla="*/ 92 w 207"/>
                <a:gd name="T9" fmla="*/ 188 h 207"/>
                <a:gd name="T10" fmla="*/ 115 w 207"/>
                <a:gd name="T11" fmla="*/ 188 h 207"/>
                <a:gd name="T12" fmla="*/ 130 w 207"/>
                <a:gd name="T13" fmla="*/ 142 h 207"/>
                <a:gd name="T14" fmla="*/ 21 w 207"/>
                <a:gd name="T15" fmla="*/ 142 h 207"/>
                <a:gd name="T16" fmla="*/ 55 w 207"/>
                <a:gd name="T17" fmla="*/ 181 h 207"/>
                <a:gd name="T18" fmla="*/ 69 w 207"/>
                <a:gd name="T19" fmla="*/ 169 h 207"/>
                <a:gd name="T20" fmla="*/ 21 w 207"/>
                <a:gd name="T21" fmla="*/ 142 h 207"/>
                <a:gd name="T22" fmla="*/ 148 w 207"/>
                <a:gd name="T23" fmla="*/ 104 h 207"/>
                <a:gd name="T24" fmla="*/ 190 w 207"/>
                <a:gd name="T25" fmla="*/ 131 h 207"/>
                <a:gd name="T26" fmla="*/ 194 w 207"/>
                <a:gd name="T27" fmla="*/ 104 h 207"/>
                <a:gd name="T28" fmla="*/ 190 w 207"/>
                <a:gd name="T29" fmla="*/ 79 h 207"/>
                <a:gd name="T30" fmla="*/ 75 w 207"/>
                <a:gd name="T31" fmla="*/ 79 h 207"/>
                <a:gd name="T32" fmla="*/ 73 w 207"/>
                <a:gd name="T33" fmla="*/ 104 h 207"/>
                <a:gd name="T34" fmla="*/ 75 w 207"/>
                <a:gd name="T35" fmla="*/ 131 h 207"/>
                <a:gd name="T36" fmla="*/ 134 w 207"/>
                <a:gd name="T37" fmla="*/ 117 h 207"/>
                <a:gd name="T38" fmla="*/ 134 w 207"/>
                <a:gd name="T39" fmla="*/ 90 h 207"/>
                <a:gd name="T40" fmla="*/ 75 w 207"/>
                <a:gd name="T41" fmla="*/ 79 h 207"/>
                <a:gd name="T42" fmla="*/ 13 w 207"/>
                <a:gd name="T43" fmla="*/ 90 h 207"/>
                <a:gd name="T44" fmla="*/ 13 w 207"/>
                <a:gd name="T45" fmla="*/ 117 h 207"/>
                <a:gd name="T46" fmla="*/ 61 w 207"/>
                <a:gd name="T47" fmla="*/ 131 h 207"/>
                <a:gd name="T48" fmla="*/ 61 w 207"/>
                <a:gd name="T49" fmla="*/ 79 h 207"/>
                <a:gd name="T50" fmla="*/ 128 w 207"/>
                <a:gd name="T51" fmla="*/ 17 h 207"/>
                <a:gd name="T52" fmla="*/ 144 w 207"/>
                <a:gd name="T53" fmla="*/ 65 h 207"/>
                <a:gd name="T54" fmla="*/ 171 w 207"/>
                <a:gd name="T55" fmla="*/ 44 h 207"/>
                <a:gd name="T56" fmla="*/ 128 w 207"/>
                <a:gd name="T57" fmla="*/ 17 h 207"/>
                <a:gd name="T58" fmla="*/ 55 w 207"/>
                <a:gd name="T59" fmla="*/ 27 h 207"/>
                <a:gd name="T60" fmla="*/ 21 w 207"/>
                <a:gd name="T61" fmla="*/ 65 h 207"/>
                <a:gd name="T62" fmla="*/ 69 w 207"/>
                <a:gd name="T63" fmla="*/ 38 h 207"/>
                <a:gd name="T64" fmla="*/ 103 w 207"/>
                <a:gd name="T65" fmla="*/ 13 h 207"/>
                <a:gd name="T66" fmla="*/ 82 w 207"/>
                <a:gd name="T67" fmla="*/ 38 h 207"/>
                <a:gd name="T68" fmla="*/ 130 w 207"/>
                <a:gd name="T69" fmla="*/ 65 h 207"/>
                <a:gd name="T70" fmla="*/ 115 w 207"/>
                <a:gd name="T71" fmla="*/ 19 h 207"/>
                <a:gd name="T72" fmla="*/ 103 w 207"/>
                <a:gd name="T73" fmla="*/ 0 h 207"/>
                <a:gd name="T74" fmla="*/ 165 w 207"/>
                <a:gd name="T75" fmla="*/ 21 h 207"/>
                <a:gd name="T76" fmla="*/ 201 w 207"/>
                <a:gd name="T77" fmla="*/ 71 h 207"/>
                <a:gd name="T78" fmla="*/ 201 w 207"/>
                <a:gd name="T79" fmla="*/ 136 h 207"/>
                <a:gd name="T80" fmla="*/ 165 w 207"/>
                <a:gd name="T81" fmla="*/ 188 h 207"/>
                <a:gd name="T82" fmla="*/ 103 w 207"/>
                <a:gd name="T83" fmla="*/ 207 h 207"/>
                <a:gd name="T84" fmla="*/ 42 w 207"/>
                <a:gd name="T85" fmla="*/ 188 h 207"/>
                <a:gd name="T86" fmla="*/ 5 w 207"/>
                <a:gd name="T87" fmla="*/ 136 h 207"/>
                <a:gd name="T88" fmla="*/ 5 w 207"/>
                <a:gd name="T89" fmla="*/ 71 h 207"/>
                <a:gd name="T90" fmla="*/ 42 w 207"/>
                <a:gd name="T91" fmla="*/ 21 h 207"/>
                <a:gd name="T92" fmla="*/ 103 w 207"/>
                <a:gd name="T93"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7" h="207">
                  <a:moveTo>
                    <a:pt x="144" y="142"/>
                  </a:moveTo>
                  <a:lnTo>
                    <a:pt x="138" y="169"/>
                  </a:lnTo>
                  <a:lnTo>
                    <a:pt x="128" y="192"/>
                  </a:lnTo>
                  <a:lnTo>
                    <a:pt x="151" y="181"/>
                  </a:lnTo>
                  <a:lnTo>
                    <a:pt x="171" y="165"/>
                  </a:lnTo>
                  <a:lnTo>
                    <a:pt x="184" y="142"/>
                  </a:lnTo>
                  <a:lnTo>
                    <a:pt x="144" y="142"/>
                  </a:lnTo>
                  <a:close/>
                  <a:moveTo>
                    <a:pt x="77" y="142"/>
                  </a:moveTo>
                  <a:lnTo>
                    <a:pt x="82" y="171"/>
                  </a:lnTo>
                  <a:lnTo>
                    <a:pt x="92" y="188"/>
                  </a:lnTo>
                  <a:lnTo>
                    <a:pt x="103" y="194"/>
                  </a:lnTo>
                  <a:lnTo>
                    <a:pt x="115" y="188"/>
                  </a:lnTo>
                  <a:lnTo>
                    <a:pt x="125" y="171"/>
                  </a:lnTo>
                  <a:lnTo>
                    <a:pt x="130" y="142"/>
                  </a:lnTo>
                  <a:lnTo>
                    <a:pt x="77" y="142"/>
                  </a:lnTo>
                  <a:close/>
                  <a:moveTo>
                    <a:pt x="21" y="142"/>
                  </a:moveTo>
                  <a:lnTo>
                    <a:pt x="36" y="165"/>
                  </a:lnTo>
                  <a:lnTo>
                    <a:pt x="55" y="181"/>
                  </a:lnTo>
                  <a:lnTo>
                    <a:pt x="78" y="192"/>
                  </a:lnTo>
                  <a:lnTo>
                    <a:pt x="69" y="169"/>
                  </a:lnTo>
                  <a:lnTo>
                    <a:pt x="63" y="142"/>
                  </a:lnTo>
                  <a:lnTo>
                    <a:pt x="21" y="142"/>
                  </a:lnTo>
                  <a:close/>
                  <a:moveTo>
                    <a:pt x="146" y="79"/>
                  </a:moveTo>
                  <a:lnTo>
                    <a:pt x="148" y="104"/>
                  </a:lnTo>
                  <a:lnTo>
                    <a:pt x="146" y="131"/>
                  </a:lnTo>
                  <a:lnTo>
                    <a:pt x="190" y="131"/>
                  </a:lnTo>
                  <a:lnTo>
                    <a:pt x="194" y="117"/>
                  </a:lnTo>
                  <a:lnTo>
                    <a:pt x="194" y="104"/>
                  </a:lnTo>
                  <a:lnTo>
                    <a:pt x="194" y="90"/>
                  </a:lnTo>
                  <a:lnTo>
                    <a:pt x="190" y="79"/>
                  </a:lnTo>
                  <a:lnTo>
                    <a:pt x="146" y="79"/>
                  </a:lnTo>
                  <a:close/>
                  <a:moveTo>
                    <a:pt x="75" y="79"/>
                  </a:moveTo>
                  <a:lnTo>
                    <a:pt x="73" y="90"/>
                  </a:lnTo>
                  <a:lnTo>
                    <a:pt x="73" y="104"/>
                  </a:lnTo>
                  <a:lnTo>
                    <a:pt x="73" y="117"/>
                  </a:lnTo>
                  <a:lnTo>
                    <a:pt x="75" y="131"/>
                  </a:lnTo>
                  <a:lnTo>
                    <a:pt x="132" y="131"/>
                  </a:lnTo>
                  <a:lnTo>
                    <a:pt x="134" y="117"/>
                  </a:lnTo>
                  <a:lnTo>
                    <a:pt x="134" y="104"/>
                  </a:lnTo>
                  <a:lnTo>
                    <a:pt x="134" y="90"/>
                  </a:lnTo>
                  <a:lnTo>
                    <a:pt x="132" y="79"/>
                  </a:lnTo>
                  <a:lnTo>
                    <a:pt x="75" y="79"/>
                  </a:lnTo>
                  <a:close/>
                  <a:moveTo>
                    <a:pt x="17" y="79"/>
                  </a:moveTo>
                  <a:lnTo>
                    <a:pt x="13" y="90"/>
                  </a:lnTo>
                  <a:lnTo>
                    <a:pt x="13" y="104"/>
                  </a:lnTo>
                  <a:lnTo>
                    <a:pt x="13" y="117"/>
                  </a:lnTo>
                  <a:lnTo>
                    <a:pt x="17" y="131"/>
                  </a:lnTo>
                  <a:lnTo>
                    <a:pt x="61" y="131"/>
                  </a:lnTo>
                  <a:lnTo>
                    <a:pt x="59" y="104"/>
                  </a:lnTo>
                  <a:lnTo>
                    <a:pt x="61" y="79"/>
                  </a:lnTo>
                  <a:lnTo>
                    <a:pt x="17" y="79"/>
                  </a:lnTo>
                  <a:close/>
                  <a:moveTo>
                    <a:pt x="128" y="17"/>
                  </a:moveTo>
                  <a:lnTo>
                    <a:pt x="138" y="38"/>
                  </a:lnTo>
                  <a:lnTo>
                    <a:pt x="144" y="65"/>
                  </a:lnTo>
                  <a:lnTo>
                    <a:pt x="184" y="65"/>
                  </a:lnTo>
                  <a:lnTo>
                    <a:pt x="171" y="44"/>
                  </a:lnTo>
                  <a:lnTo>
                    <a:pt x="151" y="27"/>
                  </a:lnTo>
                  <a:lnTo>
                    <a:pt x="128" y="17"/>
                  </a:lnTo>
                  <a:close/>
                  <a:moveTo>
                    <a:pt x="78" y="17"/>
                  </a:moveTo>
                  <a:lnTo>
                    <a:pt x="55" y="27"/>
                  </a:lnTo>
                  <a:lnTo>
                    <a:pt x="36" y="44"/>
                  </a:lnTo>
                  <a:lnTo>
                    <a:pt x="21" y="65"/>
                  </a:lnTo>
                  <a:lnTo>
                    <a:pt x="63" y="65"/>
                  </a:lnTo>
                  <a:lnTo>
                    <a:pt x="69" y="38"/>
                  </a:lnTo>
                  <a:lnTo>
                    <a:pt x="78" y="17"/>
                  </a:lnTo>
                  <a:close/>
                  <a:moveTo>
                    <a:pt x="103" y="13"/>
                  </a:moveTo>
                  <a:lnTo>
                    <a:pt x="92" y="19"/>
                  </a:lnTo>
                  <a:lnTo>
                    <a:pt x="82" y="38"/>
                  </a:lnTo>
                  <a:lnTo>
                    <a:pt x="77" y="65"/>
                  </a:lnTo>
                  <a:lnTo>
                    <a:pt x="130" y="65"/>
                  </a:lnTo>
                  <a:lnTo>
                    <a:pt x="125" y="38"/>
                  </a:lnTo>
                  <a:lnTo>
                    <a:pt x="115" y="19"/>
                  </a:lnTo>
                  <a:lnTo>
                    <a:pt x="103" y="13"/>
                  </a:lnTo>
                  <a:close/>
                  <a:moveTo>
                    <a:pt x="103" y="0"/>
                  </a:moveTo>
                  <a:lnTo>
                    <a:pt x="136" y="6"/>
                  </a:lnTo>
                  <a:lnTo>
                    <a:pt x="165" y="21"/>
                  </a:lnTo>
                  <a:lnTo>
                    <a:pt x="186" y="42"/>
                  </a:lnTo>
                  <a:lnTo>
                    <a:pt x="201" y="71"/>
                  </a:lnTo>
                  <a:lnTo>
                    <a:pt x="207" y="104"/>
                  </a:lnTo>
                  <a:lnTo>
                    <a:pt x="201" y="136"/>
                  </a:lnTo>
                  <a:lnTo>
                    <a:pt x="186" y="165"/>
                  </a:lnTo>
                  <a:lnTo>
                    <a:pt x="165" y="188"/>
                  </a:lnTo>
                  <a:lnTo>
                    <a:pt x="136" y="202"/>
                  </a:lnTo>
                  <a:lnTo>
                    <a:pt x="103" y="207"/>
                  </a:lnTo>
                  <a:lnTo>
                    <a:pt x="71" y="202"/>
                  </a:lnTo>
                  <a:lnTo>
                    <a:pt x="42" y="188"/>
                  </a:lnTo>
                  <a:lnTo>
                    <a:pt x="21" y="165"/>
                  </a:lnTo>
                  <a:lnTo>
                    <a:pt x="5" y="136"/>
                  </a:lnTo>
                  <a:lnTo>
                    <a:pt x="0" y="104"/>
                  </a:lnTo>
                  <a:lnTo>
                    <a:pt x="5" y="71"/>
                  </a:lnTo>
                  <a:lnTo>
                    <a:pt x="21" y="42"/>
                  </a:lnTo>
                  <a:lnTo>
                    <a:pt x="42" y="21"/>
                  </a:lnTo>
                  <a:lnTo>
                    <a:pt x="71" y="6"/>
                  </a:lnTo>
                  <a:lnTo>
                    <a:pt x="103" y="0"/>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dirty="0"/>
            </a:p>
          </p:txBody>
        </p:sp>
      </p:grpSp>
      <p:grpSp>
        <p:nvGrpSpPr>
          <p:cNvPr id="27" name="Group 26"/>
          <p:cNvGrpSpPr/>
          <p:nvPr/>
        </p:nvGrpSpPr>
        <p:grpSpPr>
          <a:xfrm>
            <a:off x="4419799" y="2843509"/>
            <a:ext cx="3527623" cy="2174395"/>
            <a:chOff x="8642021" y="1291297"/>
            <a:chExt cx="2635146" cy="1636218"/>
          </a:xfrm>
        </p:grpSpPr>
        <p:sp>
          <p:nvSpPr>
            <p:cNvPr id="28" name="TextBox 27"/>
            <p:cNvSpPr txBox="1"/>
            <p:nvPr/>
          </p:nvSpPr>
          <p:spPr>
            <a:xfrm>
              <a:off x="8642022" y="2147024"/>
              <a:ext cx="2635145" cy="780491"/>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r>
                <a:rPr lang="en-US" sz="2400" b="1" dirty="0">
                  <a:solidFill>
                    <a:schemeClr val="bg1"/>
                  </a:solidFill>
                  <a:latin typeface="Segoe UI Light" panose="020B0502040204020203" pitchFamily="34" charset="0"/>
                  <a:cs typeface="Segoe UI Light" panose="020B0502040204020203" pitchFamily="34" charset="0"/>
                </a:rPr>
                <a:t>Mobile App</a:t>
              </a:r>
            </a:p>
            <a:p>
              <a:r>
                <a:rPr lang="en-US" sz="2400" b="1" dirty="0">
                  <a:solidFill>
                    <a:schemeClr val="bg1"/>
                  </a:solidFill>
                  <a:latin typeface="Segoe UI Light" panose="020B0502040204020203" pitchFamily="34" charset="0"/>
                  <a:cs typeface="Segoe UI Light" panose="020B0502040204020203" pitchFamily="34" charset="0"/>
                </a:rPr>
                <a:t>Service</a:t>
              </a:r>
            </a:p>
          </p:txBody>
        </p:sp>
        <p:sp>
          <p:nvSpPr>
            <p:cNvPr id="29" name="TextBox 28"/>
            <p:cNvSpPr txBox="1"/>
            <p:nvPr/>
          </p:nvSpPr>
          <p:spPr>
            <a:xfrm>
              <a:off x="8642021" y="2575226"/>
              <a:ext cx="2635145" cy="284693"/>
            </a:xfrm>
            <a:prstGeom prst="rect">
              <a:avLst/>
            </a:prstGeom>
            <a:noFill/>
          </p:spPr>
          <p:txBody>
            <a:bodyPr wrap="square" lIns="186494" rIns="18649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endParaRPr lang="en-US" dirty="0">
                <a:solidFill>
                  <a:schemeClr val="bg2">
                    <a:lumMod val="75000"/>
                  </a:schemeClr>
                </a:solidFill>
              </a:endParaRPr>
            </a:p>
          </p:txBody>
        </p:sp>
        <p:pic>
          <p:nvPicPr>
            <p:cNvPr id="30" name="Picture 29"/>
            <p:cNvPicPr>
              <a:picLocks noChangeAspect="1"/>
            </p:cNvPicPr>
            <p:nvPr/>
          </p:nvPicPr>
          <p:blipFill>
            <a:blip r:embed="rId13"/>
            <a:stretch>
              <a:fillRect/>
            </a:stretch>
          </p:blipFill>
          <p:spPr>
            <a:xfrm>
              <a:off x="9633371" y="1291297"/>
              <a:ext cx="556237" cy="798699"/>
            </a:xfrm>
            <a:prstGeom prst="rect">
              <a:avLst/>
            </a:prstGeom>
          </p:spPr>
        </p:pic>
      </p:grpSp>
      <p:pic>
        <p:nvPicPr>
          <p:cNvPr id="3" name="Picture 2"/>
          <p:cNvPicPr>
            <a:picLocks noChangeAspect="1"/>
          </p:cNvPicPr>
          <p:nvPr/>
        </p:nvPicPr>
        <p:blipFill>
          <a:blip r:embed="rId14"/>
          <a:stretch>
            <a:fillRect/>
          </a:stretch>
        </p:blipFill>
        <p:spPr>
          <a:xfrm>
            <a:off x="4608606" y="2018348"/>
            <a:ext cx="5191125" cy="695325"/>
          </a:xfrm>
          <a:prstGeom prst="rect">
            <a:avLst/>
          </a:prstGeom>
          <a:ln>
            <a:solidFill>
              <a:schemeClr val="tx1">
                <a:lumMod val="65000"/>
                <a:lumOff val="35000"/>
              </a:schemeClr>
            </a:solidFill>
          </a:ln>
        </p:spPr>
      </p:pic>
      <p:grpSp>
        <p:nvGrpSpPr>
          <p:cNvPr id="38" name="Group 37"/>
          <p:cNvGrpSpPr/>
          <p:nvPr/>
        </p:nvGrpSpPr>
        <p:grpSpPr>
          <a:xfrm>
            <a:off x="8423507" y="3980698"/>
            <a:ext cx="2740796" cy="2049349"/>
            <a:chOff x="4922837" y="2377400"/>
            <a:chExt cx="4723457" cy="3268833"/>
          </a:xfrm>
        </p:grpSpPr>
        <p:grpSp>
          <p:nvGrpSpPr>
            <p:cNvPr id="40" name="Group 39"/>
            <p:cNvGrpSpPr/>
            <p:nvPr/>
          </p:nvGrpSpPr>
          <p:grpSpPr>
            <a:xfrm>
              <a:off x="4922837" y="2760013"/>
              <a:ext cx="2646458" cy="2157413"/>
              <a:chOff x="4922837" y="2887662"/>
              <a:chExt cx="2646458" cy="2157413"/>
            </a:xfrm>
          </p:grpSpPr>
          <p:pic>
            <p:nvPicPr>
              <p:cNvPr id="49" name="Picture 48"/>
              <p:cNvPicPr>
                <a:picLocks noChangeAspect="1"/>
              </p:cNvPicPr>
              <p:nvPr/>
            </p:nvPicPr>
            <p:blipFill>
              <a:blip r:embed="rId15">
                <a:biLevel thresh="25000"/>
                <a:extLst>
                  <a:ext uri="{28A0092B-C50C-407E-A947-70E740481C1C}">
                    <a14:useLocalDpi xmlns:a14="http://schemas.microsoft.com/office/drawing/2010/main"/>
                  </a:ext>
                </a:extLst>
              </a:blip>
              <a:srcRect/>
              <a:stretch>
                <a:fillRect/>
              </a:stretch>
            </p:blipFill>
            <p:spPr bwMode="auto">
              <a:xfrm>
                <a:off x="5316898" y="2887662"/>
                <a:ext cx="1282340" cy="1352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49"/>
              <p:cNvSpPr txBox="1"/>
              <p:nvPr/>
            </p:nvSpPr>
            <p:spPr>
              <a:xfrm>
                <a:off x="4922837" y="4220326"/>
                <a:ext cx="2646458" cy="824749"/>
              </a:xfrm>
              <a:prstGeom prst="rect">
                <a:avLst/>
              </a:prstGeom>
              <a:noFill/>
            </p:spPr>
            <p:txBody>
              <a:bodyPr wrap="none" lIns="182880" tIns="146304" rIns="182880" bIns="146304" rtlCol="0">
                <a:spAutoFit/>
              </a:bodyPr>
              <a:lstStyle/>
              <a:p>
                <a:pPr>
                  <a:lnSpc>
                    <a:spcPct val="90000"/>
                  </a:lnSpc>
                  <a:spcAft>
                    <a:spcPts val="600"/>
                  </a:spcAft>
                </a:pPr>
                <a:r>
                  <a:rPr lang="en-US" sz="1600" b="1" dirty="0">
                    <a:solidFill>
                      <a:schemeClr val="bg1"/>
                    </a:solidFill>
                  </a:rPr>
                  <a:t>SQL Database</a:t>
                </a:r>
              </a:p>
            </p:txBody>
          </p:sp>
        </p:grpSp>
        <p:grpSp>
          <p:nvGrpSpPr>
            <p:cNvPr id="43" name="Group 42"/>
            <p:cNvGrpSpPr/>
            <p:nvPr/>
          </p:nvGrpSpPr>
          <p:grpSpPr>
            <a:xfrm>
              <a:off x="7059947" y="2377400"/>
              <a:ext cx="2586347" cy="2540026"/>
              <a:chOff x="8693362" y="2456304"/>
              <a:chExt cx="2586347" cy="2540026"/>
            </a:xfrm>
          </p:grpSpPr>
          <p:grpSp>
            <p:nvGrpSpPr>
              <p:cNvPr id="45" name="Group 44"/>
              <p:cNvGrpSpPr/>
              <p:nvPr/>
            </p:nvGrpSpPr>
            <p:grpSpPr>
              <a:xfrm>
                <a:off x="8693362" y="2456304"/>
                <a:ext cx="2180726" cy="2029211"/>
                <a:chOff x="5441486" y="2564062"/>
                <a:chExt cx="1709951" cy="1709950"/>
              </a:xfrm>
            </p:grpSpPr>
            <p:pic>
              <p:nvPicPr>
                <p:cNvPr id="47" name="Picture 4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5441486" y="2564062"/>
                  <a:ext cx="1709951" cy="1709950"/>
                </a:xfrm>
                <a:prstGeom prst="rect">
                  <a:avLst/>
                </a:prstGeom>
              </p:spPr>
            </p:pic>
            <p:sp>
              <p:nvSpPr>
                <p:cNvPr id="48" name="TextBox 79"/>
                <p:cNvSpPr txBox="1"/>
                <p:nvPr/>
              </p:nvSpPr>
              <p:spPr>
                <a:xfrm>
                  <a:off x="5930106" y="3163582"/>
                  <a:ext cx="715353" cy="389029"/>
                </a:xfrm>
                <a:prstGeom prst="rect">
                  <a:avLst/>
                </a:prstGeom>
                <a:noFill/>
                <a:ln>
                  <a:noFill/>
                  <a:headEnd type="none" w="med" len="med"/>
                  <a:tailEnd type="none" w="med" len="med"/>
                </a:ln>
              </p:spPr>
              <p:txBody>
                <a:bodyPr wrap="square" lIns="0" tIns="0" rIns="0" bIns="0" rtlCol="0">
                  <a:spAutoFit/>
                </a:bodyPr>
                <a:lstStyle>
                  <a:lvl1pPr algn="ctr" defTabSz="584200">
                    <a:defRPr sz="5000">
                      <a:latin typeface="+mn-lt"/>
                      <a:ea typeface="+mn-ea"/>
                      <a:cs typeface="+mn-cs"/>
                      <a:sym typeface="Helvetica Light"/>
                    </a:defRPr>
                  </a:lvl1pPr>
                  <a:lvl2pPr indent="228600" algn="ctr" defTabSz="584200">
                    <a:defRPr sz="5000">
                      <a:latin typeface="+mn-lt"/>
                      <a:ea typeface="+mn-ea"/>
                      <a:cs typeface="+mn-cs"/>
                      <a:sym typeface="Helvetica Light"/>
                    </a:defRPr>
                  </a:lvl2pPr>
                  <a:lvl3pPr indent="457200" algn="ctr" defTabSz="584200">
                    <a:defRPr sz="5000">
                      <a:latin typeface="+mn-lt"/>
                      <a:ea typeface="+mn-ea"/>
                      <a:cs typeface="+mn-cs"/>
                      <a:sym typeface="Helvetica Light"/>
                    </a:defRPr>
                  </a:lvl3pPr>
                  <a:lvl4pPr indent="685800" algn="ctr" defTabSz="584200">
                    <a:defRPr sz="5000">
                      <a:latin typeface="+mn-lt"/>
                      <a:ea typeface="+mn-ea"/>
                      <a:cs typeface="+mn-cs"/>
                      <a:sym typeface="Helvetica Light"/>
                    </a:defRPr>
                  </a:lvl4pPr>
                  <a:lvl5pPr indent="914400" algn="ctr" defTabSz="584200">
                    <a:defRPr sz="5000">
                      <a:latin typeface="+mn-lt"/>
                      <a:ea typeface="+mn-ea"/>
                      <a:cs typeface="+mn-cs"/>
                      <a:sym typeface="Helvetica Light"/>
                    </a:defRPr>
                  </a:lvl5pPr>
                  <a:lvl6pPr indent="1143000" algn="ctr" defTabSz="584200">
                    <a:defRPr sz="5000">
                      <a:latin typeface="+mn-lt"/>
                      <a:ea typeface="+mn-ea"/>
                      <a:cs typeface="+mn-cs"/>
                      <a:sym typeface="Helvetica Light"/>
                    </a:defRPr>
                  </a:lvl6pPr>
                  <a:lvl7pPr indent="1371600" algn="ctr" defTabSz="584200">
                    <a:defRPr sz="5000">
                      <a:latin typeface="+mn-lt"/>
                      <a:ea typeface="+mn-ea"/>
                      <a:cs typeface="+mn-cs"/>
                      <a:sym typeface="Helvetica Light"/>
                    </a:defRPr>
                  </a:lvl7pPr>
                  <a:lvl8pPr indent="1600200" algn="ctr" defTabSz="584200">
                    <a:defRPr sz="5000">
                      <a:latin typeface="+mn-lt"/>
                      <a:ea typeface="+mn-ea"/>
                      <a:cs typeface="+mn-cs"/>
                      <a:sym typeface="Helvetica Light"/>
                    </a:defRPr>
                  </a:lvl8pPr>
                  <a:lvl9pPr indent="1828800" algn="ctr" defTabSz="584200">
                    <a:defRPr sz="5000">
                      <a:latin typeface="+mn-lt"/>
                      <a:ea typeface="+mn-ea"/>
                      <a:cs typeface="+mn-cs"/>
                      <a:sym typeface="Helvetica Light"/>
                    </a:defRPr>
                  </a:lvl9pPr>
                </a:lstStyle>
                <a:p>
                  <a:pPr defTabSz="1371284"/>
                  <a:r>
                    <a:rPr lang="en-US" sz="3000" b="1" spc="-59" dirty="0">
                      <a:solidFill>
                        <a:srgbClr val="0070C0"/>
                      </a:solidFill>
                      <a:ea typeface="Segoe UI" pitchFamily="34" charset="0"/>
                      <a:cs typeface="Segoe UI" pitchFamily="34" charset="0"/>
                    </a:rPr>
                    <a:t>{  }</a:t>
                  </a:r>
                </a:p>
              </p:txBody>
            </p:sp>
          </p:grpSp>
          <p:sp>
            <p:nvSpPr>
              <p:cNvPr id="46" name="TextBox 45"/>
              <p:cNvSpPr txBox="1"/>
              <p:nvPr/>
            </p:nvSpPr>
            <p:spPr>
              <a:xfrm>
                <a:off x="8693364" y="4171581"/>
                <a:ext cx="2586345" cy="824749"/>
              </a:xfrm>
              <a:prstGeom prst="rect">
                <a:avLst/>
              </a:prstGeom>
              <a:noFill/>
            </p:spPr>
            <p:txBody>
              <a:bodyPr wrap="none" lIns="182880" tIns="146304" rIns="182880" bIns="146304" rtlCol="0">
                <a:spAutoFit/>
              </a:bodyPr>
              <a:lstStyle/>
              <a:p>
                <a:pPr>
                  <a:lnSpc>
                    <a:spcPct val="90000"/>
                  </a:lnSpc>
                  <a:spcAft>
                    <a:spcPts val="600"/>
                  </a:spcAft>
                </a:pPr>
                <a:r>
                  <a:rPr lang="en-US" sz="1600" b="1" dirty="0" err="1">
                    <a:solidFill>
                      <a:schemeClr val="bg1"/>
                    </a:solidFill>
                  </a:rPr>
                  <a:t>DocumentDB</a:t>
                </a:r>
                <a:endParaRPr lang="en-US" sz="1600" b="1" dirty="0">
                  <a:solidFill>
                    <a:schemeClr val="bg1"/>
                  </a:solidFill>
                </a:endParaRPr>
              </a:p>
            </p:txBody>
          </p:sp>
        </p:grpSp>
        <p:pic>
          <p:nvPicPr>
            <p:cNvPr id="44" name="Picture 43"/>
            <p:cNvPicPr>
              <a:picLocks noChangeAspect="1"/>
            </p:cNvPicPr>
            <p:nvPr/>
          </p:nvPicPr>
          <p:blipFill>
            <a:blip r:embed="rId17"/>
            <a:stretch>
              <a:fillRect/>
            </a:stretch>
          </p:blipFill>
          <p:spPr>
            <a:xfrm>
              <a:off x="5212756" y="4901862"/>
              <a:ext cx="2958643" cy="744371"/>
            </a:xfrm>
            <a:prstGeom prst="rect">
              <a:avLst/>
            </a:prstGeom>
            <a:ln>
              <a:noFill/>
            </a:ln>
            <a:effectLst/>
          </p:spPr>
        </p:pic>
      </p:grpSp>
    </p:spTree>
    <p:extLst>
      <p:ext uri="{BB962C8B-B14F-4D97-AF65-F5344CB8AC3E}">
        <p14:creationId xmlns:p14="http://schemas.microsoft.com/office/powerpoint/2010/main" val="236036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xit" presetSubtype="0" fill="hold" nodeType="withEffect">
                                  <p:stCondLst>
                                    <p:cond delay="0"/>
                                  </p:stCondLst>
                                  <p:childTnLst>
                                    <p:animEffect transition="out" filter="fade">
                                      <p:cBhvr>
                                        <p:cTn id="9" dur="1000"/>
                                        <p:tgtEl>
                                          <p:spTgt spid="31"/>
                                        </p:tgtEl>
                                      </p:cBhvr>
                                    </p:animEffect>
                                    <p:set>
                                      <p:cBhvr>
                                        <p:cTn id="10" dur="1" fill="hold">
                                          <p:stCondLst>
                                            <p:cond delay="999"/>
                                          </p:stCondLst>
                                        </p:cTn>
                                        <p:tgtEl>
                                          <p:spTgt spid="3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1000"/>
                                        <p:tgtEl>
                                          <p:spTgt spid="96"/>
                                        </p:tgtEl>
                                      </p:cBhvr>
                                    </p:animEffect>
                                    <p:set>
                                      <p:cBhvr>
                                        <p:cTn id="20" dur="1" fill="hold">
                                          <p:stCondLst>
                                            <p:cond delay="999"/>
                                          </p:stCondLst>
                                        </p:cTn>
                                        <p:tgtEl>
                                          <p:spTgt spid="9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923" y="289958"/>
            <a:ext cx="11655078" cy="899537"/>
          </a:xfrm>
          <a:prstGeom prst="rect">
            <a:avLst/>
          </a:prstGeom>
        </p:spPr>
        <p:txBody>
          <a:bodyPr>
            <a:normAutofit fontScale="90000"/>
          </a:bodyPr>
          <a:lstStyle/>
          <a:p>
            <a:r>
              <a:rPr lang="en-US" dirty="0"/>
              <a:t>Mobile App Service Features &amp; Capabilities</a:t>
            </a:r>
          </a:p>
        </p:txBody>
      </p:sp>
      <p:sp>
        <p:nvSpPr>
          <p:cNvPr id="7" name="Rectangle 6"/>
          <p:cNvSpPr/>
          <p:nvPr/>
        </p:nvSpPr>
        <p:spPr bwMode="auto">
          <a:xfrm>
            <a:off x="1112976" y="1133574"/>
            <a:ext cx="3271600"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Enterprise Grade Apps</a:t>
            </a:r>
            <a:endParaRPr lang="en-US" sz="2800" kern="0" dirty="0">
              <a:gradFill>
                <a:gsLst>
                  <a:gs pos="0">
                    <a:srgbClr val="FFFFFF"/>
                  </a:gs>
                  <a:gs pos="100000">
                    <a:srgbClr val="FFFFFF"/>
                  </a:gs>
                </a:gsLst>
                <a:lin ang="5400000" scaled="0"/>
              </a:gradFill>
              <a:ea typeface="Segoe UI" pitchFamily="34" charset="0"/>
              <a:cs typeface="Segoe UI" pitchFamily="34" charset="0"/>
            </a:endParaRPr>
          </a:p>
          <a:p>
            <a:pPr defTabSz="932293" fontAlgn="base">
              <a:spcBef>
                <a:spcPct val="0"/>
              </a:spcBef>
              <a:spcAft>
                <a:spcPct val="0"/>
              </a:spcAft>
              <a:defRPr/>
            </a:pPr>
            <a:r>
              <a:rPr lang="en-US" sz="1000" kern="0" dirty="0">
                <a:solidFill>
                  <a:srgbClr val="FFFFFF"/>
                </a:solidFill>
                <a:ea typeface="Segoe UI" pitchFamily="34" charset="0"/>
                <a:cs typeface="Segoe UI" pitchFamily="34" charset="0"/>
              </a:rPr>
              <a:t>Designed for secure mission-critical applications</a:t>
            </a:r>
          </a:p>
        </p:txBody>
      </p:sp>
      <p:sp>
        <p:nvSpPr>
          <p:cNvPr id="8" name="Rectangle 7"/>
          <p:cNvSpPr/>
          <p:nvPr/>
        </p:nvSpPr>
        <p:spPr bwMode="auto">
          <a:xfrm>
            <a:off x="4463909" y="1133574"/>
            <a:ext cx="3498891"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Fully Managed Platform</a:t>
            </a:r>
            <a:endParaRPr lang="en-US" sz="2800" kern="0" dirty="0">
              <a:gradFill>
                <a:gsLst>
                  <a:gs pos="0">
                    <a:srgbClr val="FFFFFF"/>
                  </a:gs>
                  <a:gs pos="100000">
                    <a:srgbClr val="FFFFFF"/>
                  </a:gs>
                </a:gsLst>
                <a:lin ang="5400000" scaled="0"/>
              </a:gradFill>
              <a:ea typeface="Segoe UI" pitchFamily="34" charset="0"/>
              <a:cs typeface="Segoe UI" pitchFamily="34" charset="0"/>
            </a:endParaRPr>
          </a:p>
          <a:p>
            <a:pPr defTabSz="932293" fontAlgn="base">
              <a:spcBef>
                <a:spcPct val="0"/>
              </a:spcBef>
              <a:spcAft>
                <a:spcPct val="0"/>
              </a:spcAft>
              <a:defRPr/>
            </a:pPr>
            <a:r>
              <a:rPr lang="en-US" sz="1000" kern="0" dirty="0">
                <a:solidFill>
                  <a:srgbClr val="FFFFFF"/>
                </a:solidFill>
              </a:rPr>
              <a:t>Optimized for Availability and Automatic scale</a:t>
            </a: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117430" y="1133573"/>
            <a:ext cx="3189315" cy="1073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400" kern="0" dirty="0">
                <a:gradFill>
                  <a:gsLst>
                    <a:gs pos="0">
                      <a:srgbClr val="FFFFFF"/>
                    </a:gs>
                    <a:gs pos="100000">
                      <a:srgbClr val="FFFFFF"/>
                    </a:gs>
                  </a:gsLst>
                  <a:lin ang="5400000" scaled="0"/>
                </a:gradFill>
                <a:latin typeface="Segoe UI Light"/>
                <a:ea typeface="Segoe UI" pitchFamily="34" charset="0"/>
                <a:cs typeface="Segoe UI" pitchFamily="34" charset="0"/>
              </a:rPr>
              <a:t>Built for </a:t>
            </a:r>
            <a:r>
              <a:rPr lang="en-US" sz="2400" kern="0" dirty="0" err="1">
                <a:gradFill>
                  <a:gsLst>
                    <a:gs pos="0">
                      <a:srgbClr val="FFFFFF"/>
                    </a:gs>
                    <a:gs pos="100000">
                      <a:srgbClr val="FFFFFF"/>
                    </a:gs>
                  </a:gsLst>
                  <a:lin ang="5400000" scaled="0"/>
                </a:gradFill>
                <a:latin typeface="Segoe UI Light"/>
                <a:ea typeface="Segoe UI" pitchFamily="34" charset="0"/>
                <a:cs typeface="Segoe UI" pitchFamily="34" charset="0"/>
              </a:rPr>
              <a:t>DevOps</a:t>
            </a:r>
            <a:endParaRPr lang="en-US" sz="2800" kern="0" dirty="0">
              <a:gradFill>
                <a:gsLst>
                  <a:gs pos="0">
                    <a:srgbClr val="FFFFFF"/>
                  </a:gs>
                  <a:gs pos="100000">
                    <a:srgbClr val="FFFFFF"/>
                  </a:gs>
                </a:gsLst>
                <a:lin ang="5400000" scaled="0"/>
              </a:gradFill>
              <a:ea typeface="Segoe UI" pitchFamily="34" charset="0"/>
              <a:cs typeface="Segoe UI" pitchFamily="34" charset="0"/>
            </a:endParaRPr>
          </a:p>
          <a:p>
            <a:pPr defTabSz="932293" fontAlgn="base">
              <a:spcBef>
                <a:spcPct val="0"/>
              </a:spcBef>
              <a:spcAft>
                <a:spcPct val="0"/>
              </a:spcAft>
              <a:defRPr/>
            </a:pPr>
            <a:r>
              <a:rPr lang="en-US" sz="1000" kern="0" dirty="0">
                <a:solidFill>
                  <a:srgbClr val="FFFFFF"/>
                </a:solidFill>
              </a:rPr>
              <a:t>Agility through Continuous Deployment</a:t>
            </a:r>
            <a:endParaRPr lang="en-US" sz="10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1100947" y="1962014"/>
            <a:ext cx="3415502" cy="4054747"/>
          </a:xfrm>
          <a:prstGeom prst="rect">
            <a:avLst/>
          </a:prstGeom>
          <a:noFill/>
          <a:ln>
            <a:noFill/>
          </a:ln>
        </p:spPr>
        <p:txBody>
          <a:bodyPr wrap="square" lIns="182854" tIns="146284" rIns="182854" bIns="146284" rtlCol="0">
            <a:spAutoFit/>
          </a:bodyPr>
          <a:lstStyle/>
          <a:p>
            <a:pPr defTabSz="896386">
              <a:spcAft>
                <a:spcPts val="300"/>
              </a:spcAft>
              <a:defRPr/>
            </a:pPr>
            <a:r>
              <a:rPr lang="en-US" sz="1400" kern="0" dirty="0">
                <a:solidFill>
                  <a:srgbClr val="FFC000"/>
                </a:solidFill>
                <a:ea typeface="Calibri" panose="020F0502020204030204" pitchFamily="34" charset="0"/>
                <a:cs typeface="Calibri" panose="020F0502020204030204" pitchFamily="34" charset="0"/>
              </a:rPr>
              <a:t>SLA (99.95 percent)</a:t>
            </a:r>
          </a:p>
          <a:p>
            <a:pPr defTabSz="896386">
              <a:spcAft>
                <a:spcPts val="300"/>
              </a:spcAft>
              <a:defRPr/>
            </a:pPr>
            <a:r>
              <a:rPr lang="en-US" sz="1400" kern="0" dirty="0">
                <a:solidFill>
                  <a:srgbClr val="FFC000"/>
                </a:solidFill>
                <a:ea typeface="Calibri" panose="020F0502020204030204" pitchFamily="34" charset="0"/>
                <a:cs typeface="Calibri" panose="020F0502020204030204" pitchFamily="34" charset="0"/>
              </a:rPr>
              <a:t>Automated Backup and Geo DR</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Role Base Access Control </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Audit / Compliance </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Enterprise Migration</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Hybrid Connections / VPN Support</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Azure Active Directory Integration </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Web Jobs</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Client Certs </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Cache</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IP Restrictions/ SSL</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Web Sockets</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SQL, MySQL, </a:t>
            </a:r>
            <a:r>
              <a:rPr lang="en-US" sz="1400" kern="0" dirty="0" err="1">
                <a:solidFill>
                  <a:srgbClr val="FFFFFF"/>
                </a:solidFill>
                <a:ea typeface="Calibri" panose="020F0502020204030204" pitchFamily="34" charset="0"/>
                <a:cs typeface="Calibri" panose="020F0502020204030204" pitchFamily="34" charset="0"/>
              </a:rPr>
              <a:t>DocDB</a:t>
            </a:r>
            <a:r>
              <a:rPr lang="en-US" sz="1400" kern="0" dirty="0">
                <a:solidFill>
                  <a:srgbClr val="FFFFFF"/>
                </a:solidFill>
                <a:ea typeface="Calibri" panose="020F0502020204030204" pitchFamily="34" charset="0"/>
                <a:cs typeface="Calibri" panose="020F0502020204030204" pitchFamily="34" charset="0"/>
              </a:rPr>
              <a:t>, &amp; Mongo</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Sticky Sessions </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Authorization/ Authentication</a:t>
            </a:r>
          </a:p>
        </p:txBody>
      </p:sp>
      <p:sp>
        <p:nvSpPr>
          <p:cNvPr id="12" name="TextBox 11"/>
          <p:cNvSpPr txBox="1"/>
          <p:nvPr/>
        </p:nvSpPr>
        <p:spPr>
          <a:xfrm>
            <a:off x="4445812" y="1962013"/>
            <a:ext cx="3316767" cy="3295339"/>
          </a:xfrm>
          <a:prstGeom prst="rect">
            <a:avLst/>
          </a:prstGeom>
          <a:noFill/>
          <a:ln>
            <a:noFill/>
          </a:ln>
        </p:spPr>
        <p:txBody>
          <a:bodyPr wrap="square" lIns="182854" tIns="146284" rIns="182854" bIns="146284" rtlCol="0">
            <a:spAutoFit/>
          </a:bodyPr>
          <a:lstStyle/>
          <a:p>
            <a:pPr defTabSz="896386">
              <a:spcAft>
                <a:spcPts val="300"/>
              </a:spcAft>
              <a:defRPr/>
            </a:pPr>
            <a:r>
              <a:rPr lang="en-US" sz="1400" kern="0" dirty="0" err="1">
                <a:solidFill>
                  <a:srgbClr val="FFC000"/>
                </a:solidFill>
                <a:ea typeface="Calibri" panose="020F0502020204030204" pitchFamily="34" charset="0"/>
                <a:cs typeface="Calibri" panose="020F0502020204030204" pitchFamily="34" charset="0"/>
              </a:rPr>
              <a:t>AutoScale</a:t>
            </a:r>
            <a:endParaRPr lang="en-US" sz="1400" kern="0" dirty="0">
              <a:solidFill>
                <a:srgbClr val="FFC000"/>
              </a:solidFill>
              <a:ea typeface="Calibri" panose="020F0502020204030204" pitchFamily="34" charset="0"/>
              <a:cs typeface="Calibri" panose="020F0502020204030204" pitchFamily="34" charset="0"/>
            </a:endParaRPr>
          </a:p>
          <a:p>
            <a:pPr defTabSz="896386">
              <a:spcAft>
                <a:spcPts val="300"/>
              </a:spcAft>
              <a:defRPr/>
            </a:pPr>
            <a:r>
              <a:rPr lang="en-US" sz="1400" kern="0" dirty="0">
                <a:solidFill>
                  <a:srgbClr val="FFC000"/>
                </a:solidFill>
                <a:ea typeface="Calibri" panose="020F0502020204030204" pitchFamily="34" charset="0"/>
                <a:cs typeface="Calibri" panose="020F0502020204030204" pitchFamily="34" charset="0"/>
              </a:rPr>
              <a:t>Built-in Load Balancing</a:t>
            </a:r>
          </a:p>
          <a:p>
            <a:pPr defTabSz="896386">
              <a:spcAft>
                <a:spcPts val="300"/>
              </a:spcAft>
              <a:defRPr/>
            </a:pPr>
            <a:r>
              <a:rPr lang="en-US" sz="1400" kern="0" dirty="0">
                <a:solidFill>
                  <a:srgbClr val="FFC000"/>
                </a:solidFill>
                <a:ea typeface="Calibri" panose="020F0502020204030204" pitchFamily="34" charset="0"/>
                <a:cs typeface="Calibri" panose="020F0502020204030204" pitchFamily="34" charset="0"/>
              </a:rPr>
              <a:t>WW Datacenter Coverage</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End Point Monitoring &amp; Alerts</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App Gallery</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DR Site Support</a:t>
            </a:r>
          </a:p>
          <a:p>
            <a:pPr defTabSz="896386">
              <a:spcAft>
                <a:spcPts val="300"/>
              </a:spcAft>
              <a:defRPr/>
            </a:pPr>
            <a:r>
              <a:rPr lang="en-US" sz="1400" kern="0" dirty="0" err="1">
                <a:solidFill>
                  <a:srgbClr val="FFFFFF"/>
                </a:solidFill>
                <a:ea typeface="Calibri" panose="020F0502020204030204" pitchFamily="34" charset="0"/>
                <a:cs typeface="Calibri" panose="020F0502020204030204" pitchFamily="34" charset="0"/>
              </a:rPr>
              <a:t>WildCard</a:t>
            </a:r>
            <a:r>
              <a:rPr lang="en-US" sz="1400" kern="0" dirty="0">
                <a:solidFill>
                  <a:srgbClr val="FFFFFF"/>
                </a:solidFill>
                <a:ea typeface="Calibri" panose="020F0502020204030204" pitchFamily="34" charset="0"/>
                <a:cs typeface="Calibri" panose="020F0502020204030204" pitchFamily="34" charset="0"/>
              </a:rPr>
              <a:t> Support</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Dedicated IP address</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HTTP Compression </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CDN Support for Websites</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App Services Environments </a:t>
            </a:r>
          </a:p>
          <a:p>
            <a:pPr defTabSz="896386">
              <a:spcAft>
                <a:spcPts val="300"/>
              </a:spcAft>
              <a:defRPr/>
            </a:pPr>
            <a:endParaRPr lang="en-US" sz="1400" kern="0" dirty="0">
              <a:solidFill>
                <a:srgbClr val="FFFFFF"/>
              </a:solidFill>
              <a:ea typeface="Calibri" panose="020F0502020204030204" pitchFamily="34" charset="0"/>
              <a:cs typeface="Calibri" panose="020F0502020204030204" pitchFamily="34" charset="0"/>
            </a:endParaRPr>
          </a:p>
        </p:txBody>
      </p:sp>
      <p:sp>
        <p:nvSpPr>
          <p:cNvPr id="13" name="TextBox 12"/>
          <p:cNvSpPr txBox="1"/>
          <p:nvPr/>
        </p:nvSpPr>
        <p:spPr>
          <a:xfrm>
            <a:off x="8105401" y="1962014"/>
            <a:ext cx="3683483" cy="4054747"/>
          </a:xfrm>
          <a:prstGeom prst="rect">
            <a:avLst/>
          </a:prstGeom>
          <a:noFill/>
          <a:ln>
            <a:noFill/>
          </a:ln>
        </p:spPr>
        <p:txBody>
          <a:bodyPr wrap="square" lIns="182854" tIns="146284" rIns="182854" bIns="146284" rtlCol="0">
            <a:spAutoFit/>
          </a:bodyPr>
          <a:lstStyle/>
          <a:p>
            <a:pPr defTabSz="896386">
              <a:spcAft>
                <a:spcPts val="300"/>
              </a:spcAft>
              <a:defRPr/>
            </a:pPr>
            <a:r>
              <a:rPr lang="en-US" sz="1400" kern="0" dirty="0">
                <a:solidFill>
                  <a:srgbClr val="FFC000"/>
                </a:solidFill>
                <a:ea typeface="Calibri" panose="020F0502020204030204" pitchFamily="34" charset="0"/>
                <a:cs typeface="Calibri" panose="020F0502020204030204" pitchFamily="34" charset="0"/>
              </a:rPr>
              <a:t>NET, PHP, Python, Node, Java</a:t>
            </a:r>
          </a:p>
          <a:p>
            <a:pPr defTabSz="896386">
              <a:spcAft>
                <a:spcPts val="300"/>
              </a:spcAft>
              <a:defRPr/>
            </a:pPr>
            <a:r>
              <a:rPr lang="en-US" sz="1400" kern="0" dirty="0">
                <a:solidFill>
                  <a:srgbClr val="FFC000"/>
                </a:solidFill>
                <a:ea typeface="Calibri" panose="020F0502020204030204" pitchFamily="34" charset="0"/>
                <a:cs typeface="Calibri" panose="020F0502020204030204" pitchFamily="34" charset="0"/>
              </a:rPr>
              <a:t>Site Staging Slots</a:t>
            </a:r>
          </a:p>
          <a:p>
            <a:pPr defTabSz="896386">
              <a:spcAft>
                <a:spcPts val="300"/>
              </a:spcAft>
              <a:defRPr/>
            </a:pPr>
            <a:r>
              <a:rPr lang="en-US" sz="1400" kern="0" dirty="0">
                <a:solidFill>
                  <a:srgbClr val="FFC000"/>
                </a:solidFill>
                <a:ea typeface="Calibri" panose="020F0502020204030204" pitchFamily="34" charset="0"/>
                <a:cs typeface="Calibri" panose="020F0502020204030204" pitchFamily="34" charset="0"/>
              </a:rPr>
              <a:t>Continuous Integration/Deployment </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Testing in Production</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Remote Debugging w/ Visual Studio </a:t>
            </a:r>
          </a:p>
          <a:p>
            <a:pPr defTabSz="896386">
              <a:spcAft>
                <a:spcPts val="300"/>
              </a:spcAft>
              <a:defRPr/>
            </a:pPr>
            <a:r>
              <a:rPr lang="en-US" sz="1400" kern="0" dirty="0" err="1">
                <a:solidFill>
                  <a:srgbClr val="FFFFFF"/>
                </a:solidFill>
                <a:ea typeface="Calibri" panose="020F0502020204030204" pitchFamily="34" charset="0"/>
                <a:cs typeface="Calibri" panose="020F0502020204030204" pitchFamily="34" charset="0"/>
              </a:rPr>
              <a:t>Git</a:t>
            </a:r>
            <a:r>
              <a:rPr lang="en-US" sz="1400" kern="0" dirty="0">
                <a:solidFill>
                  <a:srgbClr val="FFFFFF"/>
                </a:solidFill>
                <a:ea typeface="Calibri" panose="020F0502020204030204" pitchFamily="34" charset="0"/>
                <a:cs typeface="Calibri" panose="020F0502020204030204" pitchFamily="34" charset="0"/>
              </a:rPr>
              <a:t>, Visual Studio Online and GitHub</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App &amp; Site Diagnostics</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OS &amp; Framework Patching  </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Site Extensions Gallery </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Framework Installer</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Browser-based editing</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Auto-Healing</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Logging and Auditing </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Admin-Site</a:t>
            </a:r>
          </a:p>
          <a:p>
            <a:pPr defTabSz="896386">
              <a:spcAft>
                <a:spcPts val="300"/>
              </a:spcAft>
              <a:defRPr/>
            </a:pPr>
            <a:r>
              <a:rPr lang="en-US" sz="1400" kern="0" dirty="0">
                <a:solidFill>
                  <a:srgbClr val="FFFFFF"/>
                </a:solidFill>
                <a:ea typeface="Calibri" panose="020F0502020204030204" pitchFamily="34" charset="0"/>
                <a:cs typeface="Calibri" panose="020F0502020204030204" pitchFamily="34" charset="0"/>
              </a:rPr>
              <a:t>Support Site Extension </a:t>
            </a:r>
          </a:p>
        </p:txBody>
      </p:sp>
      <p:cxnSp>
        <p:nvCxnSpPr>
          <p:cNvPr id="24" name="Straight Connector 23"/>
          <p:cNvCxnSpPr/>
          <p:nvPr/>
        </p:nvCxnSpPr>
        <p:spPr>
          <a:xfrm>
            <a:off x="4526648" y="1320063"/>
            <a:ext cx="0" cy="4474892"/>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104541" y="1320063"/>
            <a:ext cx="0" cy="4474892"/>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8105401" y="1320063"/>
            <a:ext cx="0" cy="4474892"/>
          </a:xfrm>
          <a:prstGeom prst="line">
            <a:avLst/>
          </a:prstGeom>
          <a:ln>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985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715895" y="2622033"/>
            <a:ext cx="10609250" cy="1549679"/>
          </a:xfrm>
          <a:prstGeom prst="rect">
            <a:avLst/>
          </a:prstGeom>
          <a:noFill/>
        </p:spPr>
        <p:txBody>
          <a:bodyPr wrap="square" tIns="89642" bIns="89642" anchor="ctr"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a:r>
              <a:rPr lang="en-US" sz="5882" dirty="0">
                <a:solidFill>
                  <a:schemeClr val="bg1"/>
                </a:solidFill>
                <a:cs typeface="Segoe UI Semilight" panose="020B0402040204020203" pitchFamily="34" charset="0"/>
              </a:rPr>
              <a:t>Demo</a:t>
            </a:r>
          </a:p>
          <a:p>
            <a:pPr algn="ctr"/>
            <a:r>
              <a:rPr lang="en-US" sz="4000" dirty="0">
                <a:solidFill>
                  <a:schemeClr val="bg1">
                    <a:lumMod val="65000"/>
                  </a:schemeClr>
                </a:solidFill>
                <a:cs typeface="Segoe UI Semilight" panose="020B0402040204020203" pitchFamily="34" charset="0"/>
              </a:rPr>
              <a:t>How to migrate a mobile app backend to Azure</a:t>
            </a:r>
          </a:p>
        </p:txBody>
      </p:sp>
    </p:spTree>
    <p:extLst>
      <p:ext uri="{BB962C8B-B14F-4D97-AF65-F5344CB8AC3E}">
        <p14:creationId xmlns:p14="http://schemas.microsoft.com/office/powerpoint/2010/main" val="230259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711" y="295724"/>
            <a:ext cx="9875336" cy="923791"/>
          </a:xfrm>
          <a:prstGeom prst="rect">
            <a:avLst/>
          </a:prstGeom>
        </p:spPr>
        <p:txBody>
          <a:bodyPr/>
          <a:lst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a:lstStyle>
          <a:p>
            <a:r>
              <a:rPr lang="en-US" sz="5292" dirty="0" err="1">
                <a:solidFill>
                  <a:schemeClr val="tx2">
                    <a:lumMod val="50000"/>
                  </a:schemeClr>
                </a:solidFill>
              </a:rPr>
              <a:t>DocumentDB</a:t>
            </a:r>
            <a:endParaRPr lang="en-US" sz="5292" dirty="0">
              <a:solidFill>
                <a:schemeClr val="tx2">
                  <a:lumMod val="50000"/>
                </a:schemeClr>
              </a:solidFill>
            </a:endParaRPr>
          </a:p>
        </p:txBody>
      </p:sp>
      <p:sp>
        <p:nvSpPr>
          <p:cNvPr id="6" name="TextBox 5"/>
          <p:cNvSpPr txBox="1"/>
          <p:nvPr/>
        </p:nvSpPr>
        <p:spPr>
          <a:xfrm>
            <a:off x="274711" y="1120438"/>
            <a:ext cx="4401949" cy="5250246"/>
          </a:xfrm>
          <a:prstGeom prst="rect">
            <a:avLst/>
          </a:prstGeom>
          <a:noFill/>
        </p:spPr>
        <p:txBody>
          <a:bodyPr wrap="square" lIns="179285" tIns="143428" rIns="179285" bIns="143428" rtlCol="0">
            <a:spAutoFit/>
          </a:bodyPr>
          <a:lstStyle/>
          <a:p>
            <a:pPr marL="336145" indent="-336145">
              <a:lnSpc>
                <a:spcPct val="150000"/>
              </a:lnSpc>
              <a:spcAft>
                <a:spcPts val="588"/>
              </a:spcAft>
              <a:buFont typeface="Arial" panose="020B0604020202020204" pitchFamily="34" charset="0"/>
              <a:buChar char="•"/>
            </a:pPr>
            <a:r>
              <a:rPr lang="en-US" sz="2800" dirty="0">
                <a:solidFill>
                  <a:schemeClr val="tx2">
                    <a:lumMod val="50000"/>
                  </a:schemeClr>
                </a:solidFill>
              </a:rPr>
              <a:t>Fully Managed</a:t>
            </a:r>
          </a:p>
          <a:p>
            <a:pPr marL="336145" indent="-336145">
              <a:lnSpc>
                <a:spcPct val="150000"/>
              </a:lnSpc>
              <a:spcAft>
                <a:spcPts val="588"/>
              </a:spcAft>
              <a:buFont typeface="Arial" panose="020B0604020202020204" pitchFamily="34" charset="0"/>
              <a:buChar char="•"/>
            </a:pPr>
            <a:r>
              <a:rPr lang="en-US" sz="2800" dirty="0">
                <a:solidFill>
                  <a:schemeClr val="tx2">
                    <a:lumMod val="50000"/>
                  </a:schemeClr>
                </a:solidFill>
              </a:rPr>
              <a:t>Schema-less JSON</a:t>
            </a:r>
          </a:p>
          <a:p>
            <a:pPr marL="336145" indent="-336145">
              <a:lnSpc>
                <a:spcPct val="150000"/>
              </a:lnSpc>
              <a:spcAft>
                <a:spcPts val="588"/>
              </a:spcAft>
              <a:buFont typeface="Arial" panose="020B0604020202020204" pitchFamily="34" charset="0"/>
              <a:buChar char="•"/>
            </a:pPr>
            <a:r>
              <a:rPr lang="en-US" sz="2800" dirty="0">
                <a:solidFill>
                  <a:schemeClr val="tx2">
                    <a:lumMod val="50000"/>
                  </a:schemeClr>
                </a:solidFill>
              </a:rPr>
              <a:t>99.95% availability</a:t>
            </a:r>
          </a:p>
          <a:p>
            <a:pPr marL="336145" indent="-336145">
              <a:lnSpc>
                <a:spcPct val="150000"/>
              </a:lnSpc>
              <a:spcAft>
                <a:spcPts val="588"/>
              </a:spcAft>
              <a:buFont typeface="Arial" panose="020B0604020202020204" pitchFamily="34" charset="0"/>
              <a:buChar char="•"/>
            </a:pPr>
            <a:r>
              <a:rPr lang="en-US" sz="2800" dirty="0">
                <a:solidFill>
                  <a:schemeClr val="tx2">
                    <a:lumMod val="50000"/>
                  </a:schemeClr>
                </a:solidFill>
              </a:rPr>
              <a:t>Petabyte databases</a:t>
            </a:r>
          </a:p>
          <a:p>
            <a:pPr marL="336145" indent="-336145">
              <a:lnSpc>
                <a:spcPct val="150000"/>
              </a:lnSpc>
              <a:spcAft>
                <a:spcPts val="588"/>
              </a:spcAft>
              <a:buFont typeface="Arial" panose="020B0604020202020204" pitchFamily="34" charset="0"/>
              <a:buChar char="•"/>
            </a:pPr>
            <a:r>
              <a:rPr lang="en-US" sz="2800" dirty="0">
                <a:solidFill>
                  <a:schemeClr val="tx2">
                    <a:lumMod val="50000"/>
                  </a:schemeClr>
                </a:solidFill>
              </a:rPr>
              <a:t>Geo-replication</a:t>
            </a:r>
          </a:p>
          <a:p>
            <a:pPr marL="336145" indent="-336145">
              <a:lnSpc>
                <a:spcPct val="150000"/>
              </a:lnSpc>
              <a:spcAft>
                <a:spcPts val="588"/>
              </a:spcAft>
              <a:buFont typeface="Arial" panose="020B0604020202020204" pitchFamily="34" charset="0"/>
              <a:buChar char="•"/>
            </a:pPr>
            <a:endParaRPr lang="en-US" sz="2745" dirty="0">
              <a:gradFill>
                <a:gsLst>
                  <a:gs pos="2917">
                    <a:schemeClr val="tx1"/>
                  </a:gs>
                  <a:gs pos="30000">
                    <a:schemeClr val="tx1"/>
                  </a:gs>
                </a:gsLst>
                <a:lin ang="5400000" scaled="0"/>
              </a:gradFill>
            </a:endParaRPr>
          </a:p>
          <a:p>
            <a:pPr marL="336145" indent="-336145">
              <a:lnSpc>
                <a:spcPct val="150000"/>
              </a:lnSpc>
              <a:spcAft>
                <a:spcPts val="588"/>
              </a:spcAft>
              <a:buFont typeface="Arial" panose="020B0604020202020204" pitchFamily="34" charset="0"/>
              <a:buChar char="•"/>
            </a:pPr>
            <a:endParaRPr lang="en-US" sz="2745" dirty="0">
              <a:gradFill>
                <a:gsLst>
                  <a:gs pos="2917">
                    <a:schemeClr val="tx1"/>
                  </a:gs>
                  <a:gs pos="30000">
                    <a:schemeClr val="tx1"/>
                  </a:gs>
                </a:gsLst>
                <a:lin ang="5400000" scaled="0"/>
              </a:gradFill>
            </a:endParaRPr>
          </a:p>
        </p:txBody>
      </p:sp>
      <p:pic>
        <p:nvPicPr>
          <p:cNvPr id="2" name="WhatisAzureDocumentDB_mid_edit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06581" y="1209841"/>
            <a:ext cx="7790882" cy="4379164"/>
          </a:xfrm>
          <a:prstGeom prst="rect">
            <a:avLst/>
          </a:prstGeom>
        </p:spPr>
      </p:pic>
    </p:spTree>
    <p:extLst>
      <p:ext uri="{BB962C8B-B14F-4D97-AF65-F5344CB8AC3E}">
        <p14:creationId xmlns:p14="http://schemas.microsoft.com/office/powerpoint/2010/main" val="1593930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1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p:cNvSpPr>
            <a:spLocks noGrp="1"/>
          </p:cNvSpPr>
          <p:nvPr>
            <p:ph type="title" idx="4294967295"/>
          </p:nvPr>
        </p:nvSpPr>
        <p:spPr>
          <a:xfrm>
            <a:off x="536923" y="289958"/>
            <a:ext cx="11655078" cy="899537"/>
          </a:xfrm>
          <a:prstGeom prst="rect">
            <a:avLst/>
          </a:prstGeom>
        </p:spPr>
        <p:txBody>
          <a:bodyPr/>
          <a:lstStyle/>
          <a:p>
            <a:r>
              <a:rPr lang="en-US"/>
              <a:t>Azure Mobile Apps</a:t>
            </a:r>
            <a:endParaRPr lang="en-US" dirty="0"/>
          </a:p>
        </p:txBody>
      </p:sp>
      <p:cxnSp>
        <p:nvCxnSpPr>
          <p:cNvPr id="72" name="Straight Connector 71"/>
          <p:cNvCxnSpPr/>
          <p:nvPr/>
        </p:nvCxnSpPr>
        <p:spPr>
          <a:xfrm flipH="1">
            <a:off x="3760933" y="3756971"/>
            <a:ext cx="842591" cy="1823"/>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bwMode="auto">
          <a:xfrm>
            <a:off x="297218" y="1969241"/>
            <a:ext cx="2746138" cy="3887161"/>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defTabSz="878214" fontAlgn="base">
              <a:lnSpc>
                <a:spcPct val="90000"/>
              </a:lnSpc>
              <a:spcBef>
                <a:spcPct val="0"/>
              </a:spcBef>
              <a:spcAft>
                <a:spcPct val="0"/>
              </a:spcAft>
              <a:defRPr/>
            </a:pPr>
            <a:endParaRPr lang="en-US" sz="2262"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6" name="TextBox 95"/>
          <p:cNvSpPr txBox="1"/>
          <p:nvPr/>
        </p:nvSpPr>
        <p:spPr>
          <a:xfrm rot="16200000">
            <a:off x="1531650" y="3564980"/>
            <a:ext cx="3887163" cy="695683"/>
          </a:xfrm>
          <a:prstGeom prst="rect">
            <a:avLst/>
          </a:prstGeom>
          <a:solidFill>
            <a:schemeClr val="tx2"/>
          </a:solidFill>
          <a:ln>
            <a:noFill/>
          </a:ln>
        </p:spPr>
        <p:txBody>
          <a:bodyPr wrap="square" lIns="172257" tIns="137806" rIns="172257" bIns="137806" rtlCol="0">
            <a:spAutoFit/>
          </a:bodyPr>
          <a:lstStyle/>
          <a:p>
            <a:pPr algn="ctr" defTabSz="878358">
              <a:lnSpc>
                <a:spcPct val="90000"/>
              </a:lnSpc>
              <a:defRPr/>
            </a:pPr>
            <a:r>
              <a:rPr lang="en-US" sz="3013" kern="0" dirty="0">
                <a:solidFill>
                  <a:schemeClr val="bg1"/>
                </a:solidFill>
              </a:rPr>
              <a:t>REST API</a:t>
            </a:r>
          </a:p>
        </p:txBody>
      </p:sp>
      <p:sp>
        <p:nvSpPr>
          <p:cNvPr id="102" name="TextBox 101"/>
          <p:cNvSpPr txBox="1"/>
          <p:nvPr/>
        </p:nvSpPr>
        <p:spPr>
          <a:xfrm>
            <a:off x="455295" y="2117578"/>
            <a:ext cx="2452173" cy="3587977"/>
          </a:xfrm>
          <a:prstGeom prst="rect">
            <a:avLst/>
          </a:prstGeom>
          <a:solidFill>
            <a:schemeClr val="tx1">
              <a:lumMod val="75000"/>
            </a:schemeClr>
          </a:solidFill>
        </p:spPr>
        <p:txBody>
          <a:bodyPr wrap="square" lIns="172257" tIns="137806" rIns="172257" bIns="137806" numCol="2" rtlCol="0">
            <a:noAutofit/>
          </a:bodyPr>
          <a:lstStyle/>
          <a:p>
            <a:pPr defTabSz="878501" fontAlgn="base">
              <a:lnSpc>
                <a:spcPct val="90000"/>
              </a:lnSpc>
              <a:spcBef>
                <a:spcPct val="0"/>
              </a:spcBef>
              <a:spcAft>
                <a:spcPct val="0"/>
              </a:spcAft>
              <a:tabLst>
                <a:tab pos="861195" algn="l"/>
              </a:tabLst>
              <a:defRPr/>
            </a:pPr>
            <a:endParaRPr lang="en-US" sz="1038" kern="0" dirty="0">
              <a:solidFill>
                <a:srgbClr val="FFFFFF"/>
              </a:solidFill>
            </a:endParaRPr>
          </a:p>
        </p:txBody>
      </p:sp>
      <p:pic>
        <p:nvPicPr>
          <p:cNvPr id="103" name="Picture 2" descr="\\MAGNUM\Projects\Microsoft\Cloud Power FY12\Design\ICONS_PNG\Devices.png"/>
          <p:cNvPicPr>
            <a:picLocks noChangeAspect="1" noChangeArrowheads="1"/>
          </p:cNvPicPr>
          <p:nvPr/>
        </p:nvPicPr>
        <p:blipFill>
          <a:blip r:embed="rId2" cstate="print">
            <a:lum bright="100000"/>
          </a:blip>
          <a:srcRect l="2000" t="50000" r="46000" b="4000"/>
          <a:stretch>
            <a:fillRect/>
          </a:stretch>
        </p:blipFill>
        <p:spPr bwMode="auto">
          <a:xfrm>
            <a:off x="1640360" y="2326380"/>
            <a:ext cx="739575" cy="654240"/>
          </a:xfrm>
          <a:prstGeom prst="rect">
            <a:avLst/>
          </a:prstGeom>
          <a:noFill/>
          <a:ln>
            <a:noFill/>
          </a:ln>
        </p:spPr>
      </p:pic>
      <p:pic>
        <p:nvPicPr>
          <p:cNvPr id="104" name="Picture 103"/>
          <p:cNvPicPr>
            <a:picLocks noChangeAspect="1"/>
          </p:cNvPicPr>
          <p:nvPr/>
        </p:nvPicPr>
        <p:blipFill>
          <a:blip r:embed="rId3">
            <a:biLevel thresh="25000"/>
          </a:blip>
          <a:stretch>
            <a:fillRect/>
          </a:stretch>
        </p:blipFill>
        <p:spPr>
          <a:xfrm>
            <a:off x="973322" y="2340303"/>
            <a:ext cx="405826" cy="572247"/>
          </a:xfrm>
          <a:prstGeom prst="rect">
            <a:avLst/>
          </a:prstGeom>
        </p:spPr>
      </p:pic>
      <p:grpSp>
        <p:nvGrpSpPr>
          <p:cNvPr id="110" name="Group 109"/>
          <p:cNvGrpSpPr/>
          <p:nvPr/>
        </p:nvGrpSpPr>
        <p:grpSpPr>
          <a:xfrm>
            <a:off x="666075" y="4748354"/>
            <a:ext cx="1713860" cy="810734"/>
            <a:chOff x="693054" y="4939688"/>
            <a:chExt cx="1783282" cy="843574"/>
          </a:xfrm>
        </p:grpSpPr>
        <p:sp>
          <p:nvSpPr>
            <p:cNvPr id="111" name="TextBox 110"/>
            <p:cNvSpPr txBox="1"/>
            <p:nvPr/>
          </p:nvSpPr>
          <p:spPr>
            <a:xfrm>
              <a:off x="693054" y="4939688"/>
              <a:ext cx="1419222" cy="843574"/>
            </a:xfrm>
            <a:prstGeom prst="rect">
              <a:avLst/>
            </a:prstGeom>
            <a:noFill/>
          </p:spPr>
          <p:txBody>
            <a:bodyPr wrap="square" lIns="172257" tIns="137806" rIns="172257" bIns="137806" rtlCol="0">
              <a:spAutoFit/>
            </a:bodyPr>
            <a:lstStyle/>
            <a:p>
              <a:pPr defTabSz="878358">
                <a:lnSpc>
                  <a:spcPct val="90000"/>
                </a:lnSpc>
                <a:defRPr/>
              </a:pPr>
              <a:r>
                <a:rPr lang="en-US" sz="1922" kern="0" dirty="0">
                  <a:solidFill>
                    <a:schemeClr val="bg1"/>
                  </a:solidFill>
                </a:rPr>
                <a:t>Offline sync</a:t>
              </a:r>
            </a:p>
          </p:txBody>
        </p:sp>
        <p:pic>
          <p:nvPicPr>
            <p:cNvPr id="112" name="Picture 111"/>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113" name="Group 112"/>
          <p:cNvGrpSpPr/>
          <p:nvPr/>
        </p:nvGrpSpPr>
        <p:grpSpPr>
          <a:xfrm>
            <a:off x="4578409" y="1355333"/>
            <a:ext cx="7112603" cy="5107681"/>
            <a:chOff x="3502511" y="1036292"/>
            <a:chExt cx="5442191" cy="3908128"/>
          </a:xfrm>
        </p:grpSpPr>
        <p:sp>
          <p:nvSpPr>
            <p:cNvPr id="114" name="Rectangle 113"/>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08" rIns="0" bIns="44808" numCol="1" rtlCol="0" anchor="ctr" anchorCtr="0" compatLnSpc="1">
              <a:prstTxWarp prst="textNoShape">
                <a:avLst/>
              </a:prstTxWarp>
            </a:bodyPr>
            <a:lstStyle/>
            <a:p>
              <a:pPr algn="ctr" defTabSz="895864" fontAlgn="base">
                <a:spcBef>
                  <a:spcPct val="0"/>
                </a:spcBef>
                <a:spcAft>
                  <a:spcPct val="0"/>
                </a:spcAft>
              </a:pPr>
              <a:endParaRPr lang="en-US" sz="1922" kern="0" dirty="0">
                <a:gradFill>
                  <a:gsLst>
                    <a:gs pos="0">
                      <a:srgbClr val="FFFFFF"/>
                    </a:gs>
                    <a:gs pos="100000">
                      <a:srgbClr val="FFFFFF"/>
                    </a:gs>
                  </a:gsLst>
                  <a:lin ang="5400000" scaled="0"/>
                </a:gradFill>
              </a:endParaRPr>
            </a:p>
          </p:txBody>
        </p:sp>
        <p:sp>
          <p:nvSpPr>
            <p:cNvPr id="115" name="TextBox 114"/>
            <p:cNvSpPr txBox="1"/>
            <p:nvPr/>
          </p:nvSpPr>
          <p:spPr>
            <a:xfrm>
              <a:off x="3618803" y="3692317"/>
              <a:ext cx="3954009" cy="1171437"/>
            </a:xfrm>
            <a:prstGeom prst="rect">
              <a:avLst/>
            </a:prstGeom>
            <a:solidFill>
              <a:schemeClr val="tx1">
                <a:lumMod val="75000"/>
              </a:schemeClr>
            </a:solidFill>
          </p:spPr>
          <p:txBody>
            <a:bodyPr wrap="square" lIns="172257" tIns="137806" rIns="172257" bIns="137806" rtlCol="0">
              <a:spAutoFit/>
            </a:bodyPr>
            <a:lstStyle/>
            <a:p>
              <a:pPr defTabSz="878501" fontAlgn="base">
                <a:lnSpc>
                  <a:spcPct val="90000"/>
                </a:lnSpc>
                <a:spcBef>
                  <a:spcPct val="0"/>
                </a:spcBef>
                <a:spcAft>
                  <a:spcPct val="0"/>
                </a:spcAft>
                <a:tabLst>
                  <a:tab pos="861195" algn="l"/>
                </a:tabLst>
                <a:defRPr/>
              </a:pPr>
              <a:r>
                <a:rPr lang="en-US" sz="2307" kern="0" dirty="0">
                  <a:gradFill>
                    <a:gsLst>
                      <a:gs pos="0">
                        <a:srgbClr val="FFFFFF"/>
                      </a:gs>
                      <a:gs pos="100000">
                        <a:srgbClr val="FFFFFF"/>
                      </a:gs>
                    </a:gsLst>
                    <a:lin ang="5400000" scaled="0"/>
                  </a:gradFill>
                  <a:latin typeface="+mj-lt"/>
                  <a:ea typeface="Segoe UI" pitchFamily="34" charset="0"/>
                  <a:cs typeface="Segoe UI" pitchFamily="34" charset="0"/>
                </a:rPr>
                <a:t>Push Notifications</a:t>
              </a:r>
            </a:p>
            <a:p>
              <a:pPr defTabSz="878501" fontAlgn="base">
                <a:lnSpc>
                  <a:spcPct val="90000"/>
                </a:lnSpc>
                <a:spcBef>
                  <a:spcPct val="0"/>
                </a:spcBef>
                <a:spcAft>
                  <a:spcPct val="0"/>
                </a:spcAft>
                <a:tabLst>
                  <a:tab pos="861195" algn="l"/>
                </a:tabLst>
                <a:defRPr/>
              </a:pPr>
              <a:endParaRPr lang="en-US" sz="2262" kern="0" dirty="0">
                <a:gradFill>
                  <a:gsLst>
                    <a:gs pos="0">
                      <a:srgbClr val="FFFFFF"/>
                    </a:gs>
                    <a:gs pos="100000">
                      <a:srgbClr val="FFFFFF"/>
                    </a:gs>
                  </a:gsLst>
                  <a:lin ang="5400000" scaled="0"/>
                </a:gradFill>
                <a:ea typeface="Segoe UI" pitchFamily="34" charset="0"/>
                <a:cs typeface="Segoe UI" pitchFamily="34" charset="0"/>
              </a:endParaRPr>
            </a:p>
            <a:p>
              <a:pPr defTabSz="878501" fontAlgn="base">
                <a:lnSpc>
                  <a:spcPct val="90000"/>
                </a:lnSpc>
                <a:spcBef>
                  <a:spcPct val="0"/>
                </a:spcBef>
                <a:spcAft>
                  <a:spcPct val="0"/>
                </a:spcAft>
                <a:tabLst>
                  <a:tab pos="861195" algn="l"/>
                </a:tabLst>
                <a:defRPr/>
              </a:pPr>
              <a:endParaRPr lang="en-US" sz="2262" kern="0" dirty="0">
                <a:gradFill>
                  <a:gsLst>
                    <a:gs pos="0">
                      <a:srgbClr val="FFFFFF"/>
                    </a:gs>
                    <a:gs pos="100000">
                      <a:srgbClr val="FFFFFF"/>
                    </a:gs>
                  </a:gsLst>
                  <a:lin ang="5400000" scaled="0"/>
                </a:gradFill>
                <a:ea typeface="Segoe UI" pitchFamily="34" charset="0"/>
                <a:cs typeface="Segoe UI" pitchFamily="34" charset="0"/>
              </a:endParaRPr>
            </a:p>
            <a:p>
              <a:pPr defTabSz="878501" fontAlgn="base">
                <a:lnSpc>
                  <a:spcPct val="90000"/>
                </a:lnSpc>
                <a:spcBef>
                  <a:spcPct val="0"/>
                </a:spcBef>
                <a:spcAft>
                  <a:spcPct val="0"/>
                </a:spcAft>
                <a:tabLst>
                  <a:tab pos="861195" algn="l"/>
                </a:tabLst>
                <a:defRPr/>
              </a:pPr>
              <a:endParaRPr lang="en-US" sz="2262" kern="0" dirty="0">
                <a:gradFill>
                  <a:gsLst>
                    <a:gs pos="0">
                      <a:srgbClr val="FFFFFF"/>
                    </a:gs>
                    <a:gs pos="100000">
                      <a:srgbClr val="FFFFFF"/>
                    </a:gs>
                  </a:gsLst>
                  <a:lin ang="5400000" scaled="0"/>
                </a:gradFill>
                <a:ea typeface="Segoe UI" pitchFamily="34" charset="0"/>
                <a:cs typeface="Segoe UI" pitchFamily="34" charset="0"/>
              </a:endParaRPr>
            </a:p>
          </p:txBody>
        </p:sp>
        <p:sp>
          <p:nvSpPr>
            <p:cNvPr id="116" name="TextBox 115"/>
            <p:cNvSpPr txBox="1"/>
            <p:nvPr/>
          </p:nvSpPr>
          <p:spPr>
            <a:xfrm>
              <a:off x="5101008" y="1118667"/>
              <a:ext cx="2471803" cy="1171437"/>
            </a:xfrm>
            <a:prstGeom prst="rect">
              <a:avLst/>
            </a:prstGeom>
            <a:solidFill>
              <a:schemeClr val="tx1">
                <a:lumMod val="75000"/>
              </a:schemeClr>
            </a:solidFill>
          </p:spPr>
          <p:txBody>
            <a:bodyPr wrap="square" lIns="172257" tIns="137806" rIns="172257" bIns="137806" rtlCol="0">
              <a:spAutoFit/>
            </a:bodyPr>
            <a:lstStyle/>
            <a:p>
              <a:pPr defTabSz="878501" fontAlgn="base">
                <a:lnSpc>
                  <a:spcPct val="90000"/>
                </a:lnSpc>
                <a:spcBef>
                  <a:spcPct val="0"/>
                </a:spcBef>
                <a:spcAft>
                  <a:spcPct val="0"/>
                </a:spcAft>
                <a:tabLst>
                  <a:tab pos="861195" algn="l"/>
                </a:tabLst>
                <a:defRPr/>
              </a:pPr>
              <a:r>
                <a:rPr lang="en-US" sz="2307" kern="0" dirty="0">
                  <a:gradFill>
                    <a:gsLst>
                      <a:gs pos="0">
                        <a:srgbClr val="FFFFFF"/>
                      </a:gs>
                      <a:gs pos="100000">
                        <a:srgbClr val="FFFFFF"/>
                      </a:gs>
                    </a:gsLst>
                    <a:lin ang="5400000" scaled="0"/>
                  </a:gradFill>
                  <a:latin typeface="+mj-lt"/>
                  <a:ea typeface="Segoe UI" pitchFamily="34" charset="0"/>
                  <a:cs typeface="Segoe UI" pitchFamily="34" charset="0"/>
                </a:rPr>
                <a:t>Data connections</a:t>
              </a:r>
            </a:p>
            <a:p>
              <a:pPr defTabSz="878501" fontAlgn="base">
                <a:lnSpc>
                  <a:spcPct val="90000"/>
                </a:lnSpc>
                <a:spcBef>
                  <a:spcPct val="0"/>
                </a:spcBef>
                <a:spcAft>
                  <a:spcPct val="0"/>
                </a:spcAft>
                <a:tabLst>
                  <a:tab pos="861195" algn="l"/>
                </a:tabLst>
                <a:defRPr/>
              </a:pPr>
              <a:endParaRPr lang="en-US" sz="2262" kern="0" dirty="0">
                <a:gradFill>
                  <a:gsLst>
                    <a:gs pos="0">
                      <a:srgbClr val="FFFFFF"/>
                    </a:gs>
                    <a:gs pos="100000">
                      <a:srgbClr val="FFFFFF"/>
                    </a:gs>
                  </a:gsLst>
                  <a:lin ang="5400000" scaled="0"/>
                </a:gradFill>
                <a:ea typeface="Segoe UI" pitchFamily="34" charset="0"/>
                <a:cs typeface="Segoe UI" pitchFamily="34" charset="0"/>
              </a:endParaRPr>
            </a:p>
            <a:p>
              <a:pPr defTabSz="878501" fontAlgn="base">
                <a:lnSpc>
                  <a:spcPct val="90000"/>
                </a:lnSpc>
                <a:spcBef>
                  <a:spcPct val="0"/>
                </a:spcBef>
                <a:spcAft>
                  <a:spcPct val="0"/>
                </a:spcAft>
                <a:tabLst>
                  <a:tab pos="861195" algn="l"/>
                </a:tabLst>
                <a:defRPr/>
              </a:pPr>
              <a:endParaRPr lang="en-US" sz="2262" kern="0" dirty="0">
                <a:gradFill>
                  <a:gsLst>
                    <a:gs pos="0">
                      <a:srgbClr val="FFFFFF"/>
                    </a:gs>
                    <a:gs pos="100000">
                      <a:srgbClr val="FFFFFF"/>
                    </a:gs>
                  </a:gsLst>
                  <a:lin ang="5400000" scaled="0"/>
                </a:gradFill>
                <a:ea typeface="Segoe UI" pitchFamily="34" charset="0"/>
                <a:cs typeface="Segoe UI" pitchFamily="34" charset="0"/>
              </a:endParaRPr>
            </a:p>
            <a:p>
              <a:pPr defTabSz="878501" fontAlgn="base">
                <a:lnSpc>
                  <a:spcPct val="90000"/>
                </a:lnSpc>
                <a:spcBef>
                  <a:spcPct val="0"/>
                </a:spcBef>
                <a:spcAft>
                  <a:spcPct val="0"/>
                </a:spcAft>
                <a:tabLst>
                  <a:tab pos="861195" algn="l"/>
                </a:tabLst>
                <a:defRPr/>
              </a:pPr>
              <a:endParaRPr lang="en-US" sz="2262" kern="0" dirty="0">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p:cNvSpPr txBox="1"/>
            <p:nvPr/>
          </p:nvSpPr>
          <p:spPr>
            <a:xfrm>
              <a:off x="3618803" y="2408202"/>
              <a:ext cx="3954010" cy="1171437"/>
            </a:xfrm>
            <a:prstGeom prst="rect">
              <a:avLst/>
            </a:prstGeom>
            <a:solidFill>
              <a:schemeClr val="tx1">
                <a:lumMod val="75000"/>
              </a:schemeClr>
            </a:solidFill>
          </p:spPr>
          <p:txBody>
            <a:bodyPr wrap="square" lIns="172257" tIns="137806" rIns="172257" bIns="137806" rtlCol="0">
              <a:spAutoFit/>
            </a:bodyPr>
            <a:lstStyle/>
            <a:p>
              <a:pPr defTabSz="878501" fontAlgn="base">
                <a:lnSpc>
                  <a:spcPct val="90000"/>
                </a:lnSpc>
                <a:spcBef>
                  <a:spcPct val="0"/>
                </a:spcBef>
                <a:spcAft>
                  <a:spcPct val="0"/>
                </a:spcAft>
                <a:tabLst>
                  <a:tab pos="861195" algn="l"/>
                </a:tabLst>
                <a:defRPr/>
              </a:pPr>
              <a:r>
                <a:rPr lang="en-US" sz="2307" kern="0" dirty="0">
                  <a:gradFill>
                    <a:gsLst>
                      <a:gs pos="0">
                        <a:srgbClr val="FFFFFF"/>
                      </a:gs>
                      <a:gs pos="100000">
                        <a:srgbClr val="FFFFFF"/>
                      </a:gs>
                    </a:gsLst>
                    <a:lin ang="5400000" scaled="0"/>
                  </a:gradFill>
                  <a:latin typeface="+mj-lt"/>
                  <a:ea typeface="Segoe UI" pitchFamily="34" charset="0"/>
                  <a:cs typeface="Segoe UI" pitchFamily="34" charset="0"/>
                </a:rPr>
                <a:t>User Authentication</a:t>
              </a:r>
            </a:p>
            <a:p>
              <a:pPr defTabSz="878501" fontAlgn="base">
                <a:lnSpc>
                  <a:spcPct val="90000"/>
                </a:lnSpc>
                <a:spcBef>
                  <a:spcPct val="0"/>
                </a:spcBef>
                <a:spcAft>
                  <a:spcPct val="0"/>
                </a:spcAft>
                <a:tabLst>
                  <a:tab pos="861195" algn="l"/>
                </a:tabLst>
                <a:defRPr/>
              </a:pPr>
              <a:endParaRPr lang="en-US" sz="2262" kern="0" dirty="0">
                <a:gradFill>
                  <a:gsLst>
                    <a:gs pos="0">
                      <a:srgbClr val="FFFFFF"/>
                    </a:gs>
                    <a:gs pos="100000">
                      <a:srgbClr val="FFFFFF"/>
                    </a:gs>
                  </a:gsLst>
                  <a:lin ang="5400000" scaled="0"/>
                </a:gradFill>
                <a:ea typeface="Segoe UI" pitchFamily="34" charset="0"/>
                <a:cs typeface="Segoe UI" pitchFamily="34" charset="0"/>
              </a:endParaRPr>
            </a:p>
            <a:p>
              <a:pPr defTabSz="878501" fontAlgn="base">
                <a:lnSpc>
                  <a:spcPct val="90000"/>
                </a:lnSpc>
                <a:spcBef>
                  <a:spcPct val="0"/>
                </a:spcBef>
                <a:spcAft>
                  <a:spcPct val="0"/>
                </a:spcAft>
                <a:tabLst>
                  <a:tab pos="861195" algn="l"/>
                </a:tabLst>
                <a:defRPr/>
              </a:pPr>
              <a:endParaRPr lang="en-US" sz="2262" kern="0" dirty="0">
                <a:gradFill>
                  <a:gsLst>
                    <a:gs pos="0">
                      <a:srgbClr val="FFFFFF"/>
                    </a:gs>
                    <a:gs pos="100000">
                      <a:srgbClr val="FFFFFF"/>
                    </a:gs>
                  </a:gsLst>
                  <a:lin ang="5400000" scaled="0"/>
                </a:gradFill>
                <a:ea typeface="Segoe UI" pitchFamily="34" charset="0"/>
                <a:cs typeface="Segoe UI" pitchFamily="34" charset="0"/>
              </a:endParaRPr>
            </a:p>
            <a:p>
              <a:pPr defTabSz="878501" fontAlgn="base">
                <a:lnSpc>
                  <a:spcPct val="90000"/>
                </a:lnSpc>
                <a:spcBef>
                  <a:spcPct val="0"/>
                </a:spcBef>
                <a:spcAft>
                  <a:spcPct val="0"/>
                </a:spcAft>
                <a:tabLst>
                  <a:tab pos="861195" algn="l"/>
                </a:tabLst>
                <a:defRPr/>
              </a:pPr>
              <a:endParaRPr lang="en-US" sz="2262" kern="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bwMode="auto">
            <a:xfrm>
              <a:off x="7704613" y="1117609"/>
              <a:ext cx="1120303" cy="3746142"/>
            </a:xfrm>
            <a:prstGeom prst="rect">
              <a:avLst/>
            </a:prstGeom>
            <a:solidFill>
              <a:schemeClr val="tx2">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57" tIns="137806" rIns="172257" bIns="137806" numCol="1" spcCol="0" rtlCol="0" fromWordArt="0" anchor="t" anchorCtr="0" forceAA="0" compatLnSpc="1">
              <a:prstTxWarp prst="textNoShape">
                <a:avLst/>
              </a:prstTxWarp>
              <a:noAutofit/>
            </a:bodyPr>
            <a:lstStyle/>
            <a:p>
              <a:pPr defTabSz="878214" fontAlgn="base">
                <a:lnSpc>
                  <a:spcPct val="90000"/>
                </a:lnSpc>
                <a:spcBef>
                  <a:spcPct val="0"/>
                </a:spcBef>
                <a:spcAft>
                  <a:spcPct val="0"/>
                </a:spcAft>
                <a:defRPr/>
              </a:pPr>
              <a:endParaRPr lang="en-US" sz="2262" kern="0" dirty="0">
                <a:solidFill>
                  <a:schemeClr val="bg1"/>
                </a:solidFill>
                <a:latin typeface="+mj-lt"/>
                <a:ea typeface="Segoe UI" pitchFamily="34" charset="0"/>
                <a:cs typeface="Segoe UI" pitchFamily="34" charset="0"/>
              </a:endParaRPr>
            </a:p>
          </p:txBody>
        </p:sp>
        <p:pic>
          <p:nvPicPr>
            <p:cNvPr id="121" name="Picture 1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39515" y="2839291"/>
              <a:ext cx="233673" cy="351563"/>
            </a:xfrm>
            <a:prstGeom prst="rect">
              <a:avLst/>
            </a:prstGeom>
          </p:spPr>
        </p:pic>
        <p:pic>
          <p:nvPicPr>
            <p:cNvPr id="128" name="Picture 1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bwMode="gray">
            <a:xfrm>
              <a:off x="3993880" y="2850055"/>
              <a:ext cx="352415" cy="351128"/>
            </a:xfrm>
            <a:prstGeom prst="rect">
              <a:avLst/>
            </a:prstGeom>
          </p:spPr>
        </p:pic>
        <p:pic>
          <p:nvPicPr>
            <p:cNvPr id="129" name="Picture 128"/>
            <p:cNvPicPr>
              <a:picLocks noChangeAspect="1"/>
            </p:cNvPicPr>
            <p:nvPr/>
          </p:nvPicPr>
          <p:blipFill>
            <a:blip r:embed="rId7"/>
            <a:stretch>
              <a:fillRect/>
            </a:stretch>
          </p:blipFill>
          <p:spPr>
            <a:xfrm>
              <a:off x="6823789" y="2785955"/>
              <a:ext cx="395406" cy="420118"/>
            </a:xfrm>
            <a:prstGeom prst="rect">
              <a:avLst/>
            </a:prstGeom>
          </p:spPr>
        </p:pic>
        <p:sp>
          <p:nvSpPr>
            <p:cNvPr id="130" name="TextBox 129"/>
            <p:cNvSpPr txBox="1"/>
            <p:nvPr/>
          </p:nvSpPr>
          <p:spPr>
            <a:xfrm>
              <a:off x="3811455" y="3201062"/>
              <a:ext cx="724901" cy="322712"/>
            </a:xfrm>
            <a:prstGeom prst="rect">
              <a:avLst/>
            </a:prstGeom>
            <a:noFill/>
          </p:spPr>
          <p:txBody>
            <a:bodyPr wrap="square" lIns="172257" tIns="137806" rIns="172257" bIns="137806" rtlCol="0">
              <a:spAutoFit/>
            </a:bodyPr>
            <a:lstStyle/>
            <a:p>
              <a:pPr algn="ctr" defTabSz="878358">
                <a:lnSpc>
                  <a:spcPct val="90000"/>
                </a:lnSpc>
              </a:pPr>
              <a:r>
                <a:rPr lang="en-US" sz="1036" kern="0" dirty="0">
                  <a:solidFill>
                    <a:srgbClr val="FFFFFF"/>
                  </a:solidFill>
                </a:rPr>
                <a:t>Facebook</a:t>
              </a:r>
            </a:p>
          </p:txBody>
        </p:sp>
        <p:sp>
          <p:nvSpPr>
            <p:cNvPr id="131" name="TextBox 130"/>
            <p:cNvSpPr txBox="1"/>
            <p:nvPr/>
          </p:nvSpPr>
          <p:spPr>
            <a:xfrm>
              <a:off x="4572885" y="3200367"/>
              <a:ext cx="659001" cy="322712"/>
            </a:xfrm>
            <a:prstGeom prst="rect">
              <a:avLst/>
            </a:prstGeom>
            <a:noFill/>
          </p:spPr>
          <p:txBody>
            <a:bodyPr wrap="square" lIns="172257" tIns="137806" rIns="172257" bIns="137806" rtlCol="0">
              <a:spAutoFit/>
            </a:bodyPr>
            <a:lstStyle/>
            <a:p>
              <a:pPr algn="ctr" defTabSz="878358">
                <a:lnSpc>
                  <a:spcPct val="90000"/>
                </a:lnSpc>
              </a:pPr>
              <a:r>
                <a:rPr lang="en-US" sz="1036" kern="0" dirty="0">
                  <a:solidFill>
                    <a:srgbClr val="FFFFFF"/>
                  </a:solidFill>
                </a:rPr>
                <a:t>Twitter</a:t>
              </a:r>
            </a:p>
          </p:txBody>
        </p:sp>
        <p:sp>
          <p:nvSpPr>
            <p:cNvPr id="132" name="TextBox 131"/>
            <p:cNvSpPr txBox="1"/>
            <p:nvPr/>
          </p:nvSpPr>
          <p:spPr>
            <a:xfrm>
              <a:off x="5327301" y="3209340"/>
              <a:ext cx="724902" cy="322712"/>
            </a:xfrm>
            <a:prstGeom prst="rect">
              <a:avLst/>
            </a:prstGeom>
            <a:noFill/>
          </p:spPr>
          <p:txBody>
            <a:bodyPr wrap="square" lIns="172257" tIns="137806" rIns="172257" bIns="137806" rtlCol="0">
              <a:spAutoFit/>
            </a:bodyPr>
            <a:lstStyle/>
            <a:p>
              <a:pPr algn="ctr" defTabSz="878358">
                <a:lnSpc>
                  <a:spcPct val="90000"/>
                </a:lnSpc>
              </a:pPr>
              <a:r>
                <a:rPr lang="en-US" sz="1036" kern="0" dirty="0">
                  <a:solidFill>
                    <a:srgbClr val="FFFFFF"/>
                  </a:solidFill>
                </a:rPr>
                <a:t>Microsoft</a:t>
              </a:r>
            </a:p>
          </p:txBody>
        </p:sp>
        <p:sp>
          <p:nvSpPr>
            <p:cNvPr id="133" name="TextBox 132"/>
            <p:cNvSpPr txBox="1"/>
            <p:nvPr/>
          </p:nvSpPr>
          <p:spPr>
            <a:xfrm>
              <a:off x="6052201" y="3204038"/>
              <a:ext cx="593102" cy="322712"/>
            </a:xfrm>
            <a:prstGeom prst="rect">
              <a:avLst/>
            </a:prstGeom>
            <a:noFill/>
          </p:spPr>
          <p:txBody>
            <a:bodyPr wrap="square" lIns="172257" tIns="137806" rIns="172257" bIns="137806" rtlCol="0">
              <a:spAutoFit/>
            </a:bodyPr>
            <a:lstStyle/>
            <a:p>
              <a:pPr algn="ctr" defTabSz="878358">
                <a:lnSpc>
                  <a:spcPct val="90000"/>
                </a:lnSpc>
              </a:pPr>
              <a:r>
                <a:rPr lang="en-US" sz="1036" kern="0" dirty="0">
                  <a:solidFill>
                    <a:srgbClr val="FFFFFF"/>
                  </a:solidFill>
                </a:rPr>
                <a:t>Google</a:t>
              </a:r>
            </a:p>
          </p:txBody>
        </p:sp>
        <p:sp>
          <p:nvSpPr>
            <p:cNvPr id="134" name="TextBox 133"/>
            <p:cNvSpPr txBox="1"/>
            <p:nvPr/>
          </p:nvSpPr>
          <p:spPr>
            <a:xfrm>
              <a:off x="6617120" y="3206072"/>
              <a:ext cx="819127" cy="432480"/>
            </a:xfrm>
            <a:prstGeom prst="rect">
              <a:avLst/>
            </a:prstGeom>
            <a:noFill/>
          </p:spPr>
          <p:txBody>
            <a:bodyPr wrap="square" lIns="172257" tIns="137806" rIns="172257" bIns="137806" rtlCol="0">
              <a:spAutoFit/>
            </a:bodyPr>
            <a:lstStyle/>
            <a:p>
              <a:pPr algn="ctr" defTabSz="878358">
                <a:lnSpc>
                  <a:spcPct val="90000"/>
                </a:lnSpc>
              </a:pPr>
              <a:r>
                <a:rPr lang="en-US" sz="1036" kern="0" dirty="0">
                  <a:solidFill>
                    <a:srgbClr val="FFFFFF"/>
                  </a:solidFill>
                </a:rPr>
                <a:t>Azure Active Directory</a:t>
              </a:r>
            </a:p>
          </p:txBody>
        </p:sp>
        <p:pic>
          <p:nvPicPr>
            <p:cNvPr id="135" name="Picture 134"/>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4704773" y="2856176"/>
              <a:ext cx="401399" cy="324386"/>
            </a:xfrm>
            <a:prstGeom prst="rect">
              <a:avLst/>
            </a:prstGeom>
            <a:noFill/>
            <a:ln>
              <a:noFill/>
            </a:ln>
          </p:spPr>
        </p:pic>
      </p:grpSp>
      <p:sp>
        <p:nvSpPr>
          <p:cNvPr id="136" name="TextBox 135"/>
          <p:cNvSpPr txBox="1"/>
          <p:nvPr/>
        </p:nvSpPr>
        <p:spPr>
          <a:xfrm>
            <a:off x="729208" y="3534217"/>
            <a:ext cx="877163" cy="961802"/>
          </a:xfrm>
          <a:prstGeom prst="rect">
            <a:avLst/>
          </a:prstGeom>
          <a:noFill/>
        </p:spPr>
        <p:txBody>
          <a:bodyPr wrap="none" rtlCol="0">
            <a:spAutoFit/>
          </a:bodyPr>
          <a:lstStyle/>
          <a:p>
            <a:pPr defTabSz="878358">
              <a:lnSpc>
                <a:spcPct val="90000"/>
              </a:lnSpc>
              <a:spcBef>
                <a:spcPts val="564"/>
              </a:spcBef>
              <a:defRPr/>
            </a:pPr>
            <a:r>
              <a:rPr lang="en-US" sz="1153" kern="0" dirty="0">
                <a:solidFill>
                  <a:srgbClr val="FFFFFF"/>
                </a:solidFill>
              </a:rPr>
              <a:t>Windows</a:t>
            </a:r>
          </a:p>
          <a:p>
            <a:pPr defTabSz="878358">
              <a:lnSpc>
                <a:spcPct val="90000"/>
              </a:lnSpc>
              <a:spcBef>
                <a:spcPts val="564"/>
              </a:spcBef>
              <a:defRPr/>
            </a:pPr>
            <a:r>
              <a:rPr lang="en-US" sz="1153" kern="0" dirty="0">
                <a:solidFill>
                  <a:srgbClr val="FFFFFF"/>
                </a:solidFill>
              </a:rPr>
              <a:t>iOS</a:t>
            </a:r>
          </a:p>
          <a:p>
            <a:pPr defTabSz="878358">
              <a:lnSpc>
                <a:spcPct val="90000"/>
              </a:lnSpc>
              <a:spcBef>
                <a:spcPts val="564"/>
              </a:spcBef>
              <a:defRPr/>
            </a:pPr>
            <a:r>
              <a:rPr lang="en-US" sz="1153" kern="0" dirty="0">
                <a:solidFill>
                  <a:srgbClr val="FFFFFF"/>
                </a:solidFill>
              </a:rPr>
              <a:t>Android</a:t>
            </a:r>
          </a:p>
          <a:p>
            <a:pPr defTabSz="878358">
              <a:lnSpc>
                <a:spcPct val="90000"/>
              </a:lnSpc>
              <a:spcBef>
                <a:spcPts val="564"/>
              </a:spcBef>
              <a:defRPr/>
            </a:pPr>
            <a:r>
              <a:rPr lang="en-US" sz="1153" kern="0" dirty="0">
                <a:solidFill>
                  <a:srgbClr val="FFFFFF"/>
                </a:solidFill>
              </a:rPr>
              <a:t>HTML 5/JS</a:t>
            </a:r>
            <a:endParaRPr lang="en-US" sz="1153" kern="0" dirty="0">
              <a:solidFill>
                <a:sysClr val="windowText" lastClr="000000"/>
              </a:solidFill>
            </a:endParaRPr>
          </a:p>
        </p:txBody>
      </p:sp>
      <p:sp>
        <p:nvSpPr>
          <p:cNvPr id="137" name="TextBox 136"/>
          <p:cNvSpPr txBox="1"/>
          <p:nvPr/>
        </p:nvSpPr>
        <p:spPr>
          <a:xfrm>
            <a:off x="1651270" y="3546698"/>
            <a:ext cx="729486" cy="720372"/>
          </a:xfrm>
          <a:prstGeom prst="rect">
            <a:avLst/>
          </a:prstGeom>
          <a:noFill/>
        </p:spPr>
        <p:txBody>
          <a:bodyPr wrap="none" rtlCol="0">
            <a:spAutoFit/>
          </a:bodyPr>
          <a:lstStyle/>
          <a:p>
            <a:pPr defTabSz="878358">
              <a:lnSpc>
                <a:spcPct val="90000"/>
              </a:lnSpc>
              <a:spcBef>
                <a:spcPts val="564"/>
              </a:spcBef>
              <a:defRPr/>
            </a:pPr>
            <a:r>
              <a:rPr lang="en-US" sz="1153" kern="0" dirty="0">
                <a:solidFill>
                  <a:srgbClr val="FFFFFF"/>
                </a:solidFill>
              </a:rPr>
              <a:t>Xamarin</a:t>
            </a:r>
          </a:p>
          <a:p>
            <a:pPr defTabSz="878358">
              <a:lnSpc>
                <a:spcPct val="90000"/>
              </a:lnSpc>
              <a:spcBef>
                <a:spcPts val="564"/>
              </a:spcBef>
              <a:defRPr/>
            </a:pPr>
            <a:r>
              <a:rPr lang="en-US" sz="1153" kern="0" dirty="0">
                <a:solidFill>
                  <a:srgbClr val="FFFFFF"/>
                </a:solidFill>
              </a:rPr>
              <a:t>Cordova</a:t>
            </a:r>
          </a:p>
          <a:p>
            <a:pPr defTabSz="878358">
              <a:lnSpc>
                <a:spcPct val="90000"/>
              </a:lnSpc>
              <a:spcBef>
                <a:spcPts val="564"/>
              </a:spcBef>
              <a:defRPr/>
            </a:pPr>
            <a:r>
              <a:rPr lang="en-US" sz="1153" kern="0">
                <a:solidFill>
                  <a:srgbClr val="FFFFFF"/>
                </a:solidFill>
              </a:rPr>
              <a:t>Sencha</a:t>
            </a:r>
            <a:endParaRPr lang="en-US" sz="1153" kern="0" dirty="0">
              <a:solidFill>
                <a:srgbClr val="FFFFFF"/>
              </a:solidFill>
            </a:endParaRPr>
          </a:p>
        </p:txBody>
      </p:sp>
      <p:grpSp>
        <p:nvGrpSpPr>
          <p:cNvPr id="138" name="Group 137"/>
          <p:cNvGrpSpPr/>
          <p:nvPr/>
        </p:nvGrpSpPr>
        <p:grpSpPr>
          <a:xfrm>
            <a:off x="6876875" y="5116817"/>
            <a:ext cx="957925" cy="1168392"/>
            <a:chOff x="4733635" y="4960493"/>
            <a:chExt cx="996727" cy="1215720"/>
          </a:xfrm>
        </p:grpSpPr>
        <p:pic>
          <p:nvPicPr>
            <p:cNvPr id="139" name="Picture 138"/>
            <p:cNvPicPr>
              <a:picLocks noChangeAspect="1"/>
            </p:cNvPicPr>
            <p:nvPr/>
          </p:nvPicPr>
          <p:blipFill rotWithShape="1">
            <a:blip r:embed="rId9"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p:spPr>
        </p:pic>
        <p:sp>
          <p:nvSpPr>
            <p:cNvPr id="140" name="TextBox 139"/>
            <p:cNvSpPr txBox="1"/>
            <p:nvPr/>
          </p:nvSpPr>
          <p:spPr>
            <a:xfrm>
              <a:off x="4777571" y="5745902"/>
              <a:ext cx="952791" cy="430311"/>
            </a:xfrm>
            <a:prstGeom prst="rect">
              <a:avLst/>
            </a:prstGeom>
            <a:noFill/>
          </p:spPr>
          <p:txBody>
            <a:bodyPr wrap="square" lIns="168894" tIns="135116" rIns="168894" bIns="135116" rtlCol="0">
              <a:spAutoFit/>
            </a:bodyPr>
            <a:lstStyle/>
            <a:p>
              <a:pPr algn="ctr" defTabSz="861109">
                <a:lnSpc>
                  <a:spcPct val="90000"/>
                </a:lnSpc>
                <a:defRPr/>
              </a:pPr>
              <a:r>
                <a:rPr lang="en-US" sz="1016" kern="0" dirty="0">
                  <a:solidFill>
                    <a:srgbClr val="FFFFFF"/>
                  </a:solidFill>
                </a:rPr>
                <a:t>Windows</a:t>
              </a:r>
            </a:p>
          </p:txBody>
        </p:sp>
      </p:grpSp>
      <p:grpSp>
        <p:nvGrpSpPr>
          <p:cNvPr id="141" name="Group 140"/>
          <p:cNvGrpSpPr/>
          <p:nvPr/>
        </p:nvGrpSpPr>
        <p:grpSpPr>
          <a:xfrm>
            <a:off x="6034707" y="5323004"/>
            <a:ext cx="799455" cy="1087202"/>
            <a:chOff x="6794518" y="5235831"/>
            <a:chExt cx="831838" cy="1131241"/>
          </a:xfrm>
        </p:grpSpPr>
        <p:pic>
          <p:nvPicPr>
            <p:cNvPr id="142" name="Picture 1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0644" y="5235831"/>
              <a:ext cx="382921" cy="578975"/>
            </a:xfrm>
            <a:prstGeom prst="rect">
              <a:avLst/>
            </a:prstGeom>
          </p:spPr>
        </p:pic>
        <p:sp>
          <p:nvSpPr>
            <p:cNvPr id="143" name="TextBox 142"/>
            <p:cNvSpPr txBox="1"/>
            <p:nvPr/>
          </p:nvSpPr>
          <p:spPr>
            <a:xfrm>
              <a:off x="6794518" y="5790376"/>
              <a:ext cx="831838" cy="576696"/>
            </a:xfrm>
            <a:prstGeom prst="rect">
              <a:avLst/>
            </a:prstGeom>
            <a:noFill/>
          </p:spPr>
          <p:txBody>
            <a:bodyPr wrap="square" lIns="168894" tIns="135116" rIns="168894" bIns="135116" rtlCol="0">
              <a:spAutoFit/>
            </a:bodyPr>
            <a:lstStyle/>
            <a:p>
              <a:pPr algn="ctr" defTabSz="861109">
                <a:lnSpc>
                  <a:spcPct val="90000"/>
                </a:lnSpc>
                <a:defRPr/>
              </a:pPr>
              <a:r>
                <a:rPr lang="en-US" sz="1016" kern="0" dirty="0">
                  <a:solidFill>
                    <a:srgbClr val="FFFFFF"/>
                  </a:solidFill>
                </a:rPr>
                <a:t>Android</a:t>
              </a:r>
            </a:p>
            <a:p>
              <a:pPr algn="ctr" defTabSz="861109">
                <a:lnSpc>
                  <a:spcPct val="90000"/>
                </a:lnSpc>
                <a:defRPr/>
              </a:pPr>
              <a:r>
                <a:rPr lang="en-US" sz="1016" kern="0" dirty="0">
                  <a:solidFill>
                    <a:srgbClr val="FFFFFF"/>
                  </a:solidFill>
                </a:rPr>
                <a:t>Chrome</a:t>
              </a:r>
            </a:p>
          </p:txBody>
        </p:sp>
      </p:grpSp>
      <p:grpSp>
        <p:nvGrpSpPr>
          <p:cNvPr id="144" name="Group 143"/>
          <p:cNvGrpSpPr/>
          <p:nvPr/>
        </p:nvGrpSpPr>
        <p:grpSpPr>
          <a:xfrm>
            <a:off x="5091832" y="5328828"/>
            <a:ext cx="760017" cy="1069510"/>
            <a:chOff x="5910829" y="5235445"/>
            <a:chExt cx="790803" cy="1112832"/>
          </a:xfrm>
        </p:grpSpPr>
        <p:sp>
          <p:nvSpPr>
            <p:cNvPr id="145" name="TextBox 144"/>
            <p:cNvSpPr txBox="1"/>
            <p:nvPr/>
          </p:nvSpPr>
          <p:spPr>
            <a:xfrm>
              <a:off x="5910829" y="5771581"/>
              <a:ext cx="790803" cy="576696"/>
            </a:xfrm>
            <a:prstGeom prst="rect">
              <a:avLst/>
            </a:prstGeom>
            <a:noFill/>
          </p:spPr>
          <p:txBody>
            <a:bodyPr wrap="square" lIns="168894" tIns="135116" rIns="168894" bIns="135116" rtlCol="0">
              <a:spAutoFit/>
            </a:bodyPr>
            <a:lstStyle/>
            <a:p>
              <a:pPr algn="ctr" defTabSz="861109">
                <a:lnSpc>
                  <a:spcPct val="90000"/>
                </a:lnSpc>
                <a:defRPr/>
              </a:pPr>
              <a:r>
                <a:rPr lang="en-US" sz="1016" kern="0" dirty="0">
                  <a:solidFill>
                    <a:srgbClr val="FFFFFF"/>
                  </a:solidFill>
                </a:rPr>
                <a:t>iOS OSX</a:t>
              </a:r>
            </a:p>
          </p:txBody>
        </p:sp>
        <p:pic>
          <p:nvPicPr>
            <p:cNvPr id="146" name="Picture 1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59381" y="5235445"/>
              <a:ext cx="456394" cy="558963"/>
            </a:xfrm>
            <a:prstGeom prst="rect">
              <a:avLst/>
            </a:prstGeom>
          </p:spPr>
        </p:pic>
      </p:grpSp>
      <p:grpSp>
        <p:nvGrpSpPr>
          <p:cNvPr id="150" name="Group 149"/>
          <p:cNvGrpSpPr/>
          <p:nvPr/>
        </p:nvGrpSpPr>
        <p:grpSpPr>
          <a:xfrm>
            <a:off x="7815334" y="5312972"/>
            <a:ext cx="915699" cy="972238"/>
            <a:chOff x="8872474" y="5203497"/>
            <a:chExt cx="952791" cy="1011619"/>
          </a:xfrm>
        </p:grpSpPr>
        <p:pic>
          <p:nvPicPr>
            <p:cNvPr id="151" name="Picture 15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152" name="TextBox 151"/>
            <p:cNvSpPr txBox="1"/>
            <p:nvPr/>
          </p:nvSpPr>
          <p:spPr>
            <a:xfrm>
              <a:off x="8872474" y="5784805"/>
              <a:ext cx="952791" cy="430311"/>
            </a:xfrm>
            <a:prstGeom prst="rect">
              <a:avLst/>
            </a:prstGeom>
            <a:noFill/>
          </p:spPr>
          <p:txBody>
            <a:bodyPr wrap="square" lIns="168894" tIns="135116" rIns="168894" bIns="135116" rtlCol="0">
              <a:spAutoFit/>
            </a:bodyPr>
            <a:lstStyle/>
            <a:p>
              <a:pPr algn="ctr" defTabSz="861109">
                <a:lnSpc>
                  <a:spcPct val="90000"/>
                </a:lnSpc>
                <a:defRPr/>
              </a:pPr>
              <a:r>
                <a:rPr lang="en-US" sz="1016" kern="0" dirty="0">
                  <a:solidFill>
                    <a:srgbClr val="FFFFFF"/>
                  </a:solidFill>
                </a:rPr>
                <a:t>Kindle</a:t>
              </a:r>
            </a:p>
          </p:txBody>
        </p:sp>
      </p:grpSp>
      <p:grpSp>
        <p:nvGrpSpPr>
          <p:cNvPr id="153" name="Group 152"/>
          <p:cNvGrpSpPr/>
          <p:nvPr/>
        </p:nvGrpSpPr>
        <p:grpSpPr bwMode="gray">
          <a:xfrm>
            <a:off x="7131646" y="3756971"/>
            <a:ext cx="625152" cy="417064"/>
            <a:chOff x="8672460" y="-1818199"/>
            <a:chExt cx="1811337" cy="1203325"/>
          </a:xfrm>
        </p:grpSpPr>
        <p:sp>
          <p:nvSpPr>
            <p:cNvPr id="154"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44" tIns="42221" rIns="84444" bIns="42221" numCol="1" rtlCol="0" anchor="ctr" anchorCtr="0" compatLnSpc="1">
              <a:prstTxWarp prst="textNoShape">
                <a:avLst/>
              </a:prstTxWarp>
            </a:bodyPr>
            <a:lstStyle/>
            <a:p>
              <a:pPr defTabSz="683941"/>
              <a:endParaRPr lang="en-US" sz="831" kern="0" spc="-114" dirty="0">
                <a:solidFill>
                  <a:srgbClr val="505050">
                    <a:lumMod val="50000"/>
                  </a:srgbClr>
                </a:solidFill>
                <a:latin typeface="Segoe Light" pitchFamily="34" charset="0"/>
              </a:endParaRPr>
            </a:p>
          </p:txBody>
        </p:sp>
        <p:sp>
          <p:nvSpPr>
            <p:cNvPr id="155"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44" tIns="42221" rIns="84444" bIns="42221" numCol="1" rtlCol="0" anchor="ctr" anchorCtr="0" compatLnSpc="1">
              <a:prstTxWarp prst="textNoShape">
                <a:avLst/>
              </a:prstTxWarp>
            </a:bodyPr>
            <a:lstStyle/>
            <a:p>
              <a:pPr defTabSz="683941"/>
              <a:endParaRPr lang="en-US" sz="831" kern="0" spc="-114" dirty="0">
                <a:solidFill>
                  <a:srgbClr val="505050">
                    <a:lumMod val="50000"/>
                  </a:srgbClr>
                </a:solidFill>
                <a:latin typeface="Segoe Light" pitchFamily="34" charset="0"/>
              </a:endParaRPr>
            </a:p>
          </p:txBody>
        </p:sp>
        <p:sp>
          <p:nvSpPr>
            <p:cNvPr id="156"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4444" tIns="42221" rIns="84444" bIns="42221" numCol="1" rtlCol="0" anchor="ctr" anchorCtr="0" compatLnSpc="1">
              <a:prstTxWarp prst="textNoShape">
                <a:avLst/>
              </a:prstTxWarp>
            </a:bodyPr>
            <a:lstStyle/>
            <a:p>
              <a:pPr defTabSz="683941"/>
              <a:endParaRPr lang="en-US" sz="831" kern="0" spc="-114" dirty="0">
                <a:solidFill>
                  <a:srgbClr val="505050">
                    <a:lumMod val="50000"/>
                  </a:srgbClr>
                </a:solidFill>
                <a:latin typeface="Segoe Light" pitchFamily="34" charset="0"/>
              </a:endParaRPr>
            </a:p>
          </p:txBody>
        </p:sp>
      </p:grpSp>
      <p:sp>
        <p:nvSpPr>
          <p:cNvPr id="157" name="TextBox 156"/>
          <p:cNvSpPr txBox="1"/>
          <p:nvPr/>
        </p:nvSpPr>
        <p:spPr>
          <a:xfrm>
            <a:off x="614729" y="3047709"/>
            <a:ext cx="1886155" cy="550179"/>
          </a:xfrm>
          <a:prstGeom prst="rect">
            <a:avLst/>
          </a:prstGeom>
          <a:noFill/>
        </p:spPr>
        <p:txBody>
          <a:bodyPr wrap="square" lIns="175761" tIns="140609" rIns="175761" bIns="140609" rtlCol="0">
            <a:spAutoFit/>
          </a:bodyPr>
          <a:lstStyle/>
          <a:p>
            <a:pPr defTabSz="896386">
              <a:lnSpc>
                <a:spcPct val="90000"/>
              </a:lnSpc>
              <a:spcAft>
                <a:spcPts val="576"/>
              </a:spcAft>
            </a:pPr>
            <a:r>
              <a:rPr lang="en-US" sz="1922" kern="0" dirty="0">
                <a:solidFill>
                  <a:schemeClr val="bg1"/>
                </a:solidFill>
              </a:rPr>
              <a:t>Mobile SDKs</a:t>
            </a:r>
          </a:p>
        </p:txBody>
      </p:sp>
      <p:sp>
        <p:nvSpPr>
          <p:cNvPr id="158" name="TextBox 157"/>
          <p:cNvSpPr txBox="1"/>
          <p:nvPr/>
        </p:nvSpPr>
        <p:spPr>
          <a:xfrm>
            <a:off x="4713869" y="1472755"/>
            <a:ext cx="1915786" cy="1528316"/>
          </a:xfrm>
          <a:prstGeom prst="rect">
            <a:avLst/>
          </a:prstGeom>
          <a:solidFill>
            <a:schemeClr val="tx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68894" tIns="135116" rIns="168894" bIns="13511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61251">
              <a:tabLst>
                <a:tab pos="844284" algn="l"/>
              </a:tabLst>
              <a:defRPr/>
            </a:pPr>
            <a:endParaRPr lang="en-US" sz="2217" b="0" dirty="0"/>
          </a:p>
        </p:txBody>
      </p:sp>
      <p:grpSp>
        <p:nvGrpSpPr>
          <p:cNvPr id="159" name="Group 158"/>
          <p:cNvGrpSpPr/>
          <p:nvPr/>
        </p:nvGrpSpPr>
        <p:grpSpPr>
          <a:xfrm>
            <a:off x="10044092" y="1627133"/>
            <a:ext cx="1516566" cy="4266457"/>
            <a:chOff x="10450940" y="1692039"/>
            <a:chExt cx="1577996" cy="4439275"/>
          </a:xfrm>
        </p:grpSpPr>
        <p:sp>
          <p:nvSpPr>
            <p:cNvPr id="160" name="TextBox 159"/>
            <p:cNvSpPr txBox="1"/>
            <p:nvPr/>
          </p:nvSpPr>
          <p:spPr>
            <a:xfrm>
              <a:off x="10450940" y="1692039"/>
              <a:ext cx="1577996" cy="517065"/>
            </a:xfrm>
            <a:prstGeom prst="rect">
              <a:avLst/>
            </a:prstGeom>
            <a:noFill/>
          </p:spPr>
          <p:txBody>
            <a:bodyPr wrap="none" lIns="175761" tIns="140609" rIns="175761" bIns="140609" rtlCol="0">
              <a:spAutoFit/>
            </a:bodyPr>
            <a:lstStyle/>
            <a:p>
              <a:pPr defTabSz="896386">
                <a:lnSpc>
                  <a:spcPct val="90000"/>
                </a:lnSpc>
                <a:spcAft>
                  <a:spcPts val="576"/>
                </a:spcAft>
              </a:pPr>
              <a:r>
                <a:rPr lang="en-US" sz="1537" kern="0" dirty="0">
                  <a:solidFill>
                    <a:schemeClr val="bg1"/>
                  </a:solidFill>
                  <a:latin typeface="+mj-lt"/>
                </a:rPr>
                <a:t>Backend code</a:t>
              </a:r>
            </a:p>
          </p:txBody>
        </p:sp>
        <p:pic>
          <p:nvPicPr>
            <p:cNvPr id="161" name="Picture 1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764692" y="2870244"/>
              <a:ext cx="962121" cy="962121"/>
            </a:xfrm>
            <a:prstGeom prst="rect">
              <a:avLst/>
            </a:prstGeom>
          </p:spPr>
        </p:pic>
        <p:grpSp>
          <p:nvGrpSpPr>
            <p:cNvPr id="162" name="Group 161"/>
            <p:cNvGrpSpPr/>
            <p:nvPr/>
          </p:nvGrpSpPr>
          <p:grpSpPr>
            <a:xfrm>
              <a:off x="10594693" y="4716462"/>
              <a:ext cx="1254699" cy="353664"/>
              <a:chOff x="10666142" y="3788556"/>
              <a:chExt cx="1254699" cy="353664"/>
            </a:xfrm>
          </p:grpSpPr>
          <p:pic>
            <p:nvPicPr>
              <p:cNvPr id="171" name="Picture 17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666142" y="3799051"/>
                <a:ext cx="343169" cy="343169"/>
              </a:xfrm>
              <a:prstGeom prst="rect">
                <a:avLst/>
              </a:prstGeom>
            </p:spPr>
          </p:pic>
          <p:pic>
            <p:nvPicPr>
              <p:cNvPr id="172" name="Picture 17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117604" y="3793399"/>
                <a:ext cx="347472" cy="347472"/>
              </a:xfrm>
              <a:prstGeom prst="rect">
                <a:avLst/>
              </a:prstGeom>
            </p:spPr>
          </p:pic>
          <p:pic>
            <p:nvPicPr>
              <p:cNvPr id="173" name="Picture 17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573369" y="3788556"/>
                <a:ext cx="347472" cy="347472"/>
              </a:xfrm>
              <a:prstGeom prst="rect">
                <a:avLst/>
              </a:prstGeom>
            </p:spPr>
          </p:pic>
        </p:grpSp>
        <p:grpSp>
          <p:nvGrpSpPr>
            <p:cNvPr id="163" name="Group 162"/>
            <p:cNvGrpSpPr/>
            <p:nvPr/>
          </p:nvGrpSpPr>
          <p:grpSpPr>
            <a:xfrm>
              <a:off x="10594693" y="5234193"/>
              <a:ext cx="1262837" cy="377385"/>
              <a:chOff x="10658004" y="4273237"/>
              <a:chExt cx="1262837" cy="377385"/>
            </a:xfrm>
          </p:grpSpPr>
          <p:pic>
            <p:nvPicPr>
              <p:cNvPr id="168" name="Picture 16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658004" y="4300569"/>
                <a:ext cx="350053" cy="350053"/>
              </a:xfrm>
              <a:prstGeom prst="rect">
                <a:avLst/>
              </a:prstGeom>
            </p:spPr>
          </p:pic>
          <p:pic>
            <p:nvPicPr>
              <p:cNvPr id="169" name="Picture 16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122311" y="4273237"/>
                <a:ext cx="347472" cy="347472"/>
              </a:xfrm>
              <a:prstGeom prst="rect">
                <a:avLst/>
              </a:prstGeom>
            </p:spPr>
          </p:pic>
          <p:pic>
            <p:nvPicPr>
              <p:cNvPr id="170" name="Picture 16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573369" y="4300569"/>
                <a:ext cx="347472" cy="347472"/>
              </a:xfrm>
              <a:prstGeom prst="rect">
                <a:avLst/>
              </a:prstGeom>
            </p:spPr>
          </p:pic>
        </p:grpSp>
        <p:grpSp>
          <p:nvGrpSpPr>
            <p:cNvPr id="164" name="Group 163"/>
            <p:cNvGrpSpPr/>
            <p:nvPr/>
          </p:nvGrpSpPr>
          <p:grpSpPr>
            <a:xfrm>
              <a:off x="10594693" y="5775646"/>
              <a:ext cx="1262837" cy="355668"/>
              <a:chOff x="10658004" y="4808787"/>
              <a:chExt cx="1262837" cy="355668"/>
            </a:xfrm>
          </p:grpSpPr>
          <p:pic>
            <p:nvPicPr>
              <p:cNvPr id="165" name="Picture 16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658004" y="4816983"/>
                <a:ext cx="347472" cy="347472"/>
              </a:xfrm>
              <a:prstGeom prst="rect">
                <a:avLst/>
              </a:prstGeom>
            </p:spPr>
          </p:pic>
          <p:pic>
            <p:nvPicPr>
              <p:cNvPr id="166" name="Picture 16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1119545" y="4816983"/>
                <a:ext cx="343589" cy="343589"/>
              </a:xfrm>
              <a:prstGeom prst="rect">
                <a:avLst/>
              </a:prstGeom>
            </p:spPr>
          </p:pic>
          <p:pic>
            <p:nvPicPr>
              <p:cNvPr id="167" name="Picture 16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1573369" y="4808787"/>
                <a:ext cx="347472" cy="347472"/>
              </a:xfrm>
              <a:prstGeom prst="rect">
                <a:avLst/>
              </a:prstGeom>
            </p:spPr>
          </p:pic>
        </p:grpSp>
      </p:grpSp>
      <p:grpSp>
        <p:nvGrpSpPr>
          <p:cNvPr id="174" name="Group 173"/>
          <p:cNvGrpSpPr/>
          <p:nvPr/>
        </p:nvGrpSpPr>
        <p:grpSpPr>
          <a:xfrm>
            <a:off x="6677386" y="2119445"/>
            <a:ext cx="675571" cy="876468"/>
            <a:chOff x="6967218" y="2204292"/>
            <a:chExt cx="702936" cy="911970"/>
          </a:xfrm>
        </p:grpSpPr>
        <p:pic>
          <p:nvPicPr>
            <p:cNvPr id="175" name="Picture 17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976525" y="2204292"/>
              <a:ext cx="684322" cy="513241"/>
            </a:xfrm>
            <a:prstGeom prst="rect">
              <a:avLst/>
            </a:prstGeom>
          </p:spPr>
        </p:pic>
        <p:sp>
          <p:nvSpPr>
            <p:cNvPr id="176" name="TextBox 175"/>
            <p:cNvSpPr txBox="1"/>
            <p:nvPr/>
          </p:nvSpPr>
          <p:spPr>
            <a:xfrm>
              <a:off x="6967218" y="2683230"/>
              <a:ext cx="702936" cy="433032"/>
            </a:xfrm>
            <a:prstGeom prst="rect">
              <a:avLst/>
            </a:prstGeom>
            <a:noFill/>
          </p:spPr>
          <p:txBody>
            <a:bodyPr wrap="square" lIns="168894" tIns="135116" rIns="168894" bIns="135116" rtlCol="0">
              <a:spAutoFit/>
            </a:bodyPr>
            <a:lstStyle/>
            <a:p>
              <a:pPr algn="ctr" defTabSz="861109">
                <a:lnSpc>
                  <a:spcPct val="90000"/>
                </a:lnSpc>
                <a:defRPr/>
              </a:pPr>
              <a:r>
                <a:rPr lang="en-US" sz="961" kern="0" dirty="0">
                  <a:solidFill>
                    <a:srgbClr val="FFFFFF"/>
                  </a:solidFill>
                </a:rPr>
                <a:t>SQL</a:t>
              </a:r>
            </a:p>
          </p:txBody>
        </p:sp>
      </p:grpSp>
      <p:grpSp>
        <p:nvGrpSpPr>
          <p:cNvPr id="177" name="Group 176"/>
          <p:cNvGrpSpPr/>
          <p:nvPr/>
        </p:nvGrpSpPr>
        <p:grpSpPr>
          <a:xfrm>
            <a:off x="7769165" y="2090092"/>
            <a:ext cx="989878" cy="903206"/>
            <a:chOff x="8134624" y="2173750"/>
            <a:chExt cx="1029974" cy="939791"/>
          </a:xfrm>
        </p:grpSpPr>
        <p:pic>
          <p:nvPicPr>
            <p:cNvPr id="178" name="Picture 177" descr="mongodb white.png"/>
            <p:cNvPicPr>
              <a:picLocks noChangeAspect="1"/>
            </p:cNvPicPr>
            <p:nvPr/>
          </p:nvPicPr>
          <p:blipFill>
            <a:blip r:embed="rId23" cstate="print">
              <a:clrChange>
                <a:clrFrom>
                  <a:srgbClr val="89D1E5"/>
                </a:clrFrom>
                <a:clrTo>
                  <a:srgbClr val="89D1E5">
                    <a:alpha val="0"/>
                  </a:srgbClr>
                </a:clrTo>
              </a:clrChange>
              <a:extLst>
                <a:ext uri="{BEBA8EAE-BF5A-486C-A8C5-ECC9F3942E4B}">
                  <a14:imgProps xmlns:a14="http://schemas.microsoft.com/office/drawing/2010/main">
                    <a14:imgLayer r:embed="rId24">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8355460" y="2173750"/>
              <a:ext cx="588302" cy="588302"/>
            </a:xfrm>
            <a:prstGeom prst="rect">
              <a:avLst/>
            </a:prstGeom>
          </p:spPr>
        </p:pic>
        <p:sp>
          <p:nvSpPr>
            <p:cNvPr id="179" name="TextBox 178"/>
            <p:cNvSpPr txBox="1"/>
            <p:nvPr/>
          </p:nvSpPr>
          <p:spPr>
            <a:xfrm>
              <a:off x="8134624" y="2683230"/>
              <a:ext cx="1029974" cy="430311"/>
            </a:xfrm>
            <a:prstGeom prst="rect">
              <a:avLst/>
            </a:prstGeom>
            <a:noFill/>
          </p:spPr>
          <p:txBody>
            <a:bodyPr wrap="square" lIns="168894" tIns="135116" rIns="168894" bIns="135116" rtlCol="0">
              <a:spAutoFit/>
            </a:bodyPr>
            <a:lstStyle/>
            <a:p>
              <a:pPr algn="ctr" defTabSz="861109">
                <a:lnSpc>
                  <a:spcPct val="90000"/>
                </a:lnSpc>
                <a:defRPr/>
              </a:pPr>
              <a:r>
                <a:rPr lang="en-US" sz="961" kern="0" dirty="0">
                  <a:solidFill>
                    <a:srgbClr val="FFFFFF"/>
                  </a:solidFill>
                </a:rPr>
                <a:t>Mongo</a:t>
              </a:r>
            </a:p>
          </p:txBody>
        </p:sp>
      </p:grpSp>
      <p:grpSp>
        <p:nvGrpSpPr>
          <p:cNvPr id="180" name="Group 179"/>
          <p:cNvGrpSpPr/>
          <p:nvPr/>
        </p:nvGrpSpPr>
        <p:grpSpPr>
          <a:xfrm>
            <a:off x="7226185" y="2124432"/>
            <a:ext cx="844462" cy="869228"/>
            <a:chOff x="7499762" y="2209104"/>
            <a:chExt cx="878668" cy="904437"/>
          </a:xfrm>
        </p:grpSpPr>
        <p:sp>
          <p:nvSpPr>
            <p:cNvPr id="181" name="TextBox 180"/>
            <p:cNvSpPr txBox="1"/>
            <p:nvPr/>
          </p:nvSpPr>
          <p:spPr>
            <a:xfrm>
              <a:off x="7499762" y="2683230"/>
              <a:ext cx="878668" cy="430311"/>
            </a:xfrm>
            <a:prstGeom prst="rect">
              <a:avLst/>
            </a:prstGeom>
            <a:noFill/>
          </p:spPr>
          <p:txBody>
            <a:bodyPr wrap="square" lIns="168894" tIns="135116" rIns="168894" bIns="135116" rtlCol="0">
              <a:spAutoFit/>
            </a:bodyPr>
            <a:lstStyle/>
            <a:p>
              <a:pPr algn="ctr" defTabSz="861109">
                <a:lnSpc>
                  <a:spcPct val="90000"/>
                </a:lnSpc>
                <a:defRPr/>
              </a:pPr>
              <a:r>
                <a:rPr lang="en-US" sz="961" kern="0" dirty="0">
                  <a:solidFill>
                    <a:srgbClr val="FFFFFF"/>
                  </a:solidFill>
                </a:rPr>
                <a:t>Tables</a:t>
              </a:r>
            </a:p>
          </p:txBody>
        </p:sp>
        <p:pic>
          <p:nvPicPr>
            <p:cNvPr id="182" name="Picture 181"/>
            <p:cNvPicPr>
              <a:picLocks noChangeAspect="1"/>
            </p:cNvPicPr>
            <p:nvPr/>
          </p:nvPicPr>
          <p:blipFill>
            <a:blip r:embed="rId25">
              <a:biLevel thresh="25000"/>
            </a:blip>
            <a:stretch>
              <a:fillRect/>
            </a:stretch>
          </p:blipFill>
          <p:spPr>
            <a:xfrm>
              <a:off x="7643886" y="2209104"/>
              <a:ext cx="590420" cy="513241"/>
            </a:xfrm>
            <a:prstGeom prst="rect">
              <a:avLst/>
            </a:prstGeom>
          </p:spPr>
        </p:pic>
      </p:grpSp>
      <p:grpSp>
        <p:nvGrpSpPr>
          <p:cNvPr id="183" name="Group 182"/>
          <p:cNvGrpSpPr/>
          <p:nvPr/>
        </p:nvGrpSpPr>
        <p:grpSpPr>
          <a:xfrm>
            <a:off x="8339980" y="2051093"/>
            <a:ext cx="989878" cy="942204"/>
            <a:chOff x="8737007" y="2133171"/>
            <a:chExt cx="1029974" cy="980369"/>
          </a:xfrm>
        </p:grpSpPr>
        <p:pic>
          <p:nvPicPr>
            <p:cNvPr id="184" name="Picture 183"/>
            <p:cNvPicPr>
              <a:picLocks noChangeAspect="1"/>
            </p:cNvPicPr>
            <p:nvPr/>
          </p:nvPicPr>
          <p:blipFill>
            <a:blip r:embed="rId26"/>
            <a:stretch>
              <a:fillRect/>
            </a:stretch>
          </p:blipFill>
          <p:spPr>
            <a:xfrm>
              <a:off x="8979850" y="2133171"/>
              <a:ext cx="544289" cy="667661"/>
            </a:xfrm>
            <a:prstGeom prst="rect">
              <a:avLst/>
            </a:prstGeom>
          </p:spPr>
        </p:pic>
        <p:sp>
          <p:nvSpPr>
            <p:cNvPr id="185" name="TextBox 184"/>
            <p:cNvSpPr txBox="1"/>
            <p:nvPr/>
          </p:nvSpPr>
          <p:spPr>
            <a:xfrm>
              <a:off x="8737007" y="2683229"/>
              <a:ext cx="1029974" cy="430311"/>
            </a:xfrm>
            <a:prstGeom prst="rect">
              <a:avLst/>
            </a:prstGeom>
            <a:noFill/>
          </p:spPr>
          <p:txBody>
            <a:bodyPr wrap="square" lIns="168894" tIns="135116" rIns="168894" bIns="135116" rtlCol="0">
              <a:spAutoFit/>
            </a:bodyPr>
            <a:lstStyle/>
            <a:p>
              <a:pPr algn="ctr" defTabSz="861109">
                <a:lnSpc>
                  <a:spcPct val="90000"/>
                </a:lnSpc>
                <a:defRPr/>
              </a:pPr>
              <a:r>
                <a:rPr lang="en-US" sz="961" kern="0" dirty="0">
                  <a:solidFill>
                    <a:srgbClr val="FFFFFF"/>
                  </a:solidFill>
                </a:rPr>
                <a:t>O365</a:t>
              </a:r>
            </a:p>
          </p:txBody>
        </p:sp>
      </p:grpSp>
      <p:grpSp>
        <p:nvGrpSpPr>
          <p:cNvPr id="186" name="Group 185"/>
          <p:cNvGrpSpPr/>
          <p:nvPr/>
        </p:nvGrpSpPr>
        <p:grpSpPr>
          <a:xfrm>
            <a:off x="9041217" y="2112737"/>
            <a:ext cx="989878" cy="880558"/>
            <a:chOff x="9407441" y="2197313"/>
            <a:chExt cx="1029974" cy="916226"/>
          </a:xfrm>
        </p:grpSpPr>
        <p:pic>
          <p:nvPicPr>
            <p:cNvPr id="187" name="Picture 186"/>
            <p:cNvPicPr>
              <a:picLocks noChangeAspect="1"/>
            </p:cNvPicPr>
            <p:nvPr/>
          </p:nvPicPr>
          <p:blipFill>
            <a:blip r:embed="rId27"/>
            <a:stretch>
              <a:fillRect/>
            </a:stretch>
          </p:blipFill>
          <p:spPr>
            <a:xfrm>
              <a:off x="9691715" y="2197313"/>
              <a:ext cx="520220" cy="520220"/>
            </a:xfrm>
            <a:prstGeom prst="rect">
              <a:avLst/>
            </a:prstGeom>
          </p:spPr>
        </p:pic>
        <p:sp>
          <p:nvSpPr>
            <p:cNvPr id="188" name="TextBox 187"/>
            <p:cNvSpPr txBox="1"/>
            <p:nvPr/>
          </p:nvSpPr>
          <p:spPr>
            <a:xfrm>
              <a:off x="9407441" y="2683228"/>
              <a:ext cx="1029974" cy="430311"/>
            </a:xfrm>
            <a:prstGeom prst="rect">
              <a:avLst/>
            </a:prstGeom>
            <a:noFill/>
          </p:spPr>
          <p:txBody>
            <a:bodyPr wrap="square" lIns="168894" tIns="135116" rIns="168894" bIns="135116" rtlCol="0">
              <a:spAutoFit/>
            </a:bodyPr>
            <a:lstStyle/>
            <a:p>
              <a:pPr algn="ctr" defTabSz="861109">
                <a:lnSpc>
                  <a:spcPct val="90000"/>
                </a:lnSpc>
                <a:defRPr/>
              </a:pPr>
              <a:r>
                <a:rPr lang="en-US" sz="961" kern="0" dirty="0">
                  <a:solidFill>
                    <a:srgbClr val="FFFFFF"/>
                  </a:solidFill>
                </a:rPr>
                <a:t>API Apps</a:t>
              </a:r>
            </a:p>
          </p:txBody>
        </p:sp>
      </p:grpSp>
      <p:grpSp>
        <p:nvGrpSpPr>
          <p:cNvPr id="189" name="Group 188"/>
          <p:cNvGrpSpPr/>
          <p:nvPr/>
        </p:nvGrpSpPr>
        <p:grpSpPr>
          <a:xfrm>
            <a:off x="4736735" y="1443691"/>
            <a:ext cx="1823145" cy="1209807"/>
            <a:chOff x="4928600" y="1501167"/>
            <a:chExt cx="1896994" cy="1258812"/>
          </a:xfrm>
        </p:grpSpPr>
        <p:sp>
          <p:nvSpPr>
            <p:cNvPr id="190" name="Right Arrow 189"/>
            <p:cNvSpPr/>
            <p:nvPr/>
          </p:nvSpPr>
          <p:spPr bwMode="auto">
            <a:xfrm>
              <a:off x="5582252" y="2138160"/>
              <a:ext cx="667558" cy="303871"/>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pPr>
              <a:endParaRPr lang="en-US" sz="226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ight Arrow 190"/>
            <p:cNvSpPr/>
            <p:nvPr/>
          </p:nvSpPr>
          <p:spPr bwMode="auto">
            <a:xfrm flipH="1">
              <a:off x="5543318" y="2456108"/>
              <a:ext cx="667558" cy="303871"/>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algn="ctr" defTabSz="878441" fontAlgn="base">
                <a:lnSpc>
                  <a:spcPct val="90000"/>
                </a:lnSpc>
                <a:spcBef>
                  <a:spcPct val="0"/>
                </a:spcBef>
                <a:spcAft>
                  <a:spcPct val="0"/>
                </a:spcAft>
              </a:pPr>
              <a:endParaRPr lang="en-US" sz="226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TextBox 191"/>
            <p:cNvSpPr txBox="1"/>
            <p:nvPr/>
          </p:nvSpPr>
          <p:spPr>
            <a:xfrm>
              <a:off x="4928600" y="1501167"/>
              <a:ext cx="1896994" cy="664797"/>
            </a:xfrm>
            <a:prstGeom prst="rect">
              <a:avLst/>
            </a:prstGeom>
            <a:noFill/>
          </p:spPr>
          <p:txBody>
            <a:bodyPr wrap="none" lIns="175761" tIns="140609" rIns="175761" bIns="140609" rtlCol="0">
              <a:spAutoFit/>
            </a:bodyPr>
            <a:lstStyle/>
            <a:p>
              <a:pPr defTabSz="878501">
                <a:tabLst>
                  <a:tab pos="861195" algn="l"/>
                </a:tabLst>
                <a:defRPr/>
              </a:pPr>
              <a:r>
                <a:rPr lang="en-US" sz="2307" kern="0" dirty="0">
                  <a:solidFill>
                    <a:srgbClr val="FFFFFF"/>
                  </a:solidFill>
                  <a:latin typeface="Segoe UI Light"/>
                </a:rPr>
                <a:t>Offline Sync</a:t>
              </a:r>
            </a:p>
          </p:txBody>
        </p:sp>
      </p:grpSp>
    </p:spTree>
    <p:extLst>
      <p:ext uri="{BB962C8B-B14F-4D97-AF65-F5344CB8AC3E}">
        <p14:creationId xmlns:p14="http://schemas.microsoft.com/office/powerpoint/2010/main" val="186928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dissolve">
                                      <p:cBhvr>
                                        <p:cTn id="7" dur="500"/>
                                        <p:tgtEl>
                                          <p:spTgt spid="110"/>
                                        </p:tgtEl>
                                      </p:cBhvr>
                                    </p:animEffect>
                                  </p:childTnLst>
                                </p:cTn>
                              </p:par>
                              <p:par>
                                <p:cTn id="8" presetID="9" presetClass="entr" presetSubtype="0" fill="hold" nodeType="withEffect">
                                  <p:stCondLst>
                                    <p:cond delay="0"/>
                                  </p:stCondLst>
                                  <p:childTnLst>
                                    <p:set>
                                      <p:cBhvr>
                                        <p:cTn id="9" dur="1" fill="hold">
                                          <p:stCondLst>
                                            <p:cond delay="0"/>
                                          </p:stCondLst>
                                        </p:cTn>
                                        <p:tgtEl>
                                          <p:spTgt spid="189"/>
                                        </p:tgtEl>
                                        <p:attrNameLst>
                                          <p:attrName>style.visibility</p:attrName>
                                        </p:attrNameLst>
                                      </p:cBhvr>
                                      <p:to>
                                        <p:strVal val="visible"/>
                                      </p:to>
                                    </p:set>
                                    <p:animEffect transition="in" filter="dissolve">
                                      <p:cBhvr>
                                        <p:cTn id="10" dur="500"/>
                                        <p:tgtEl>
                                          <p:spTgt spid="18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fade">
                                      <p:cBhvr>
                                        <p:cTn id="15" dur="1000"/>
                                        <p:tgtEl>
                                          <p:spTgt spid="159"/>
                                        </p:tgtEl>
                                      </p:cBhvr>
                                    </p:animEffect>
                                    <p:anim calcmode="lin" valueType="num">
                                      <p:cBhvr>
                                        <p:cTn id="16" dur="1000" fill="hold"/>
                                        <p:tgtEl>
                                          <p:spTgt spid="159"/>
                                        </p:tgtEl>
                                        <p:attrNameLst>
                                          <p:attrName>ppt_x</p:attrName>
                                        </p:attrNameLst>
                                      </p:cBhvr>
                                      <p:tavLst>
                                        <p:tav tm="0">
                                          <p:val>
                                            <p:strVal val="#ppt_x"/>
                                          </p:val>
                                        </p:tav>
                                        <p:tav tm="100000">
                                          <p:val>
                                            <p:strVal val="#ppt_x"/>
                                          </p:val>
                                        </p:tav>
                                      </p:tavLst>
                                    </p:anim>
                                    <p:anim calcmode="lin" valueType="num">
                                      <p:cBhvr>
                                        <p:cTn id="17" dur="10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6" presetClass="emph" presetSubtype="0" fill="hold" nodeType="clickEffect">
                                  <p:stCondLst>
                                    <p:cond delay="0"/>
                                  </p:stCondLst>
                                  <p:childTnLst>
                                    <p:animScale>
                                      <p:cBhvr>
                                        <p:cTn id="21" dur="1750" fill="hold"/>
                                        <p:tgtEl>
                                          <p:spTgt spid="15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6923" y="289958"/>
            <a:ext cx="11655078" cy="899537"/>
          </a:xfrm>
          <a:prstGeom prst="rect">
            <a:avLst/>
          </a:prstGeom>
        </p:spPr>
        <p:txBody>
          <a:bodyPr/>
          <a:lstStyle/>
          <a:p>
            <a:r>
              <a:rPr lang="en-US"/>
              <a:t>Offline data sync</a:t>
            </a:r>
            <a:endParaRPr lang="en-US" dirty="0"/>
          </a:p>
        </p:txBody>
      </p:sp>
      <p:pic>
        <p:nvPicPr>
          <p:cNvPr id="3" name="Picture 2"/>
          <p:cNvPicPr>
            <a:picLocks noChangeAspect="1"/>
          </p:cNvPicPr>
          <p:nvPr/>
        </p:nvPicPr>
        <p:blipFill>
          <a:blip r:embed="rId2">
            <a:lum bright="70000" contrast="-70000"/>
          </a:blip>
          <a:stretch>
            <a:fillRect/>
          </a:stretch>
        </p:blipFill>
        <p:spPr>
          <a:xfrm>
            <a:off x="925935" y="3013762"/>
            <a:ext cx="970828" cy="1368943"/>
          </a:xfrm>
          <a:prstGeom prst="rect">
            <a:avLst/>
          </a:prstGeom>
        </p:spPr>
      </p:pic>
      <p:cxnSp>
        <p:nvCxnSpPr>
          <p:cNvPr id="4" name="Straight Arrow Connector 3"/>
          <p:cNvCxnSpPr/>
          <p:nvPr/>
        </p:nvCxnSpPr>
        <p:spPr>
          <a:xfrm>
            <a:off x="2229100" y="3777412"/>
            <a:ext cx="1490843"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p:cNvCxnSpPr/>
          <p:nvPr/>
        </p:nvCxnSpPr>
        <p:spPr>
          <a:xfrm flipH="1">
            <a:off x="2475326" y="3937927"/>
            <a:ext cx="1702724" cy="0"/>
          </a:xfrm>
          <a:prstGeom prst="straightConnector1">
            <a:avLst/>
          </a:prstGeom>
          <a:ln w="28575">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4807089" y="4379183"/>
            <a:ext cx="1679324" cy="514170"/>
          </a:xfrm>
          <a:prstGeom prst="rect">
            <a:avLst/>
          </a:prstGeom>
          <a:noFill/>
        </p:spPr>
        <p:txBody>
          <a:bodyPr wrap="none" rtlCol="0">
            <a:spAutoFit/>
          </a:bodyPr>
          <a:lstStyle/>
          <a:p>
            <a:pPr defTabSz="896386"/>
            <a:r>
              <a:rPr lang="en-US" sz="1344" b="1" kern="0" dirty="0">
                <a:solidFill>
                  <a:schemeClr val="bg1"/>
                </a:solidFill>
              </a:rPr>
              <a:t>Azure Mobile App</a:t>
            </a:r>
          </a:p>
          <a:p>
            <a:pPr defTabSz="896386"/>
            <a:r>
              <a:rPr lang="en-US" sz="1344" b="1" kern="0" dirty="0">
                <a:solidFill>
                  <a:schemeClr val="bg1"/>
                </a:solidFill>
              </a:rPr>
              <a:t>Table Controllers</a:t>
            </a:r>
            <a:endParaRPr lang="en-US" sz="1344" kern="0" dirty="0">
              <a:solidFill>
                <a:schemeClr val="bg1"/>
              </a:solidFill>
            </a:endParaRPr>
          </a:p>
        </p:txBody>
      </p:sp>
      <p:sp>
        <p:nvSpPr>
          <p:cNvPr id="7" name="TextBox 6"/>
          <p:cNvSpPr txBox="1"/>
          <p:nvPr/>
        </p:nvSpPr>
        <p:spPr>
          <a:xfrm>
            <a:off x="1060611" y="4591000"/>
            <a:ext cx="732789" cy="303245"/>
          </a:xfrm>
          <a:prstGeom prst="rect">
            <a:avLst/>
          </a:prstGeom>
          <a:noFill/>
        </p:spPr>
        <p:txBody>
          <a:bodyPr wrap="none" rtlCol="0">
            <a:spAutoFit/>
          </a:bodyPr>
          <a:lstStyle/>
          <a:p>
            <a:pPr defTabSz="896386"/>
            <a:r>
              <a:rPr lang="en-US" sz="1344" b="1" kern="0" dirty="0">
                <a:solidFill>
                  <a:schemeClr val="bg1"/>
                </a:solidFill>
              </a:rPr>
              <a:t>Device</a:t>
            </a:r>
            <a:endParaRPr lang="en-US" sz="1344" kern="0" dirty="0">
              <a:solidFill>
                <a:schemeClr val="bg1"/>
              </a:solidFill>
            </a:endParaRPr>
          </a:p>
        </p:txBody>
      </p:sp>
      <p:pic>
        <p:nvPicPr>
          <p:cNvPr id="8" name="Picture 7"/>
          <p:cNvPicPr>
            <a:picLocks noChangeAspect="1"/>
          </p:cNvPicPr>
          <p:nvPr/>
        </p:nvPicPr>
        <p:blipFill>
          <a:blip r:embed="rId3">
            <a:biLevel thresh="75000"/>
          </a:blip>
          <a:stretch>
            <a:fillRect/>
          </a:stretch>
        </p:blipFill>
        <p:spPr>
          <a:xfrm>
            <a:off x="1241435" y="3285412"/>
            <a:ext cx="386526" cy="492001"/>
          </a:xfrm>
          <a:prstGeom prst="rect">
            <a:avLst/>
          </a:prstGeom>
        </p:spPr>
      </p:pic>
      <p:sp>
        <p:nvSpPr>
          <p:cNvPr id="9" name="TextBox 8"/>
          <p:cNvSpPr txBox="1"/>
          <p:nvPr/>
        </p:nvSpPr>
        <p:spPr>
          <a:xfrm>
            <a:off x="1076238" y="3750918"/>
            <a:ext cx="717659" cy="303245"/>
          </a:xfrm>
          <a:prstGeom prst="rect">
            <a:avLst/>
          </a:prstGeom>
          <a:noFill/>
        </p:spPr>
        <p:txBody>
          <a:bodyPr wrap="none" rtlCol="0">
            <a:spAutoFit/>
          </a:bodyPr>
          <a:lstStyle/>
          <a:p>
            <a:pPr defTabSz="896386"/>
            <a:r>
              <a:rPr lang="en-US" sz="1344" b="1" kern="0" dirty="0">
                <a:solidFill>
                  <a:schemeClr val="bg1"/>
                </a:solidFill>
              </a:rPr>
              <a:t>SQLite</a:t>
            </a:r>
            <a:endParaRPr lang="en-US" sz="1344" kern="0" dirty="0">
              <a:solidFill>
                <a:schemeClr val="bg1"/>
              </a:solidFill>
            </a:endParaRPr>
          </a:p>
        </p:txBody>
      </p:sp>
      <p:sp>
        <p:nvSpPr>
          <p:cNvPr id="10" name="TextBox 9"/>
          <p:cNvSpPr txBox="1"/>
          <p:nvPr/>
        </p:nvSpPr>
        <p:spPr>
          <a:xfrm>
            <a:off x="2316261" y="4006494"/>
            <a:ext cx="1864057" cy="712887"/>
          </a:xfrm>
          <a:prstGeom prst="rect">
            <a:avLst/>
          </a:prstGeom>
          <a:noFill/>
        </p:spPr>
        <p:txBody>
          <a:bodyPr wrap="square" rtlCol="0">
            <a:spAutoFit/>
          </a:bodyPr>
          <a:lstStyle/>
          <a:p>
            <a:pPr defTabSz="896386"/>
            <a:r>
              <a:rPr lang="en-US" sz="1344" b="1" kern="0" dirty="0">
                <a:solidFill>
                  <a:schemeClr val="bg1"/>
                </a:solidFill>
              </a:rPr>
              <a:t>Explicit Push</a:t>
            </a:r>
            <a:r>
              <a:rPr lang="en-US" sz="1344" kern="0" dirty="0">
                <a:solidFill>
                  <a:schemeClr val="bg1"/>
                </a:solidFill>
              </a:rPr>
              <a:t>/</a:t>
            </a:r>
            <a:r>
              <a:rPr lang="en-US" sz="1344" b="1" kern="0" dirty="0">
                <a:solidFill>
                  <a:schemeClr val="bg1"/>
                </a:solidFill>
              </a:rPr>
              <a:t>Pull</a:t>
            </a:r>
          </a:p>
          <a:p>
            <a:pPr defTabSz="896386"/>
            <a:r>
              <a:rPr lang="en-US" sz="1344" b="1" kern="0" dirty="0">
                <a:solidFill>
                  <a:schemeClr val="bg1"/>
                </a:solidFill>
              </a:rPr>
              <a:t>CUD order preserved</a:t>
            </a:r>
          </a:p>
        </p:txBody>
      </p:sp>
      <p:grpSp>
        <p:nvGrpSpPr>
          <p:cNvPr id="11" name="Group 10"/>
          <p:cNvGrpSpPr/>
          <p:nvPr/>
        </p:nvGrpSpPr>
        <p:grpSpPr>
          <a:xfrm>
            <a:off x="475727" y="2516565"/>
            <a:ext cx="2044842" cy="350156"/>
            <a:chOff x="6564419" y="2733995"/>
            <a:chExt cx="2128273" cy="364442"/>
          </a:xfrm>
        </p:grpSpPr>
        <p:sp>
          <p:nvSpPr>
            <p:cNvPr id="12" name="Lightning Bolt 11"/>
            <p:cNvSpPr/>
            <p:nvPr/>
          </p:nvSpPr>
          <p:spPr bwMode="auto">
            <a:xfrm>
              <a:off x="6564419" y="2733995"/>
              <a:ext cx="312291" cy="364442"/>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pPr>
              <a:endParaRPr lang="en-US" sz="2307" kern="0" dirty="0" err="1">
                <a:solidFill>
                  <a:schemeClr val="bg1"/>
                </a:solidFill>
                <a:ea typeface="Segoe UI" pitchFamily="34" charset="0"/>
                <a:cs typeface="Segoe UI" pitchFamily="34" charset="0"/>
              </a:endParaRPr>
            </a:p>
          </p:txBody>
        </p:sp>
        <p:sp>
          <p:nvSpPr>
            <p:cNvPr id="13" name="TextBox 12"/>
            <p:cNvSpPr txBox="1"/>
            <p:nvPr/>
          </p:nvSpPr>
          <p:spPr>
            <a:xfrm>
              <a:off x="6876710" y="2757017"/>
              <a:ext cx="1815982" cy="313817"/>
            </a:xfrm>
            <a:prstGeom prst="rect">
              <a:avLst/>
            </a:prstGeom>
            <a:noFill/>
          </p:spPr>
          <p:txBody>
            <a:bodyPr wrap="square" rtlCol="0">
              <a:spAutoFit/>
            </a:bodyPr>
            <a:lstStyle/>
            <a:p>
              <a:pPr defTabSz="896386"/>
              <a:r>
                <a:rPr lang="en-US" sz="1344" b="1" kern="0" dirty="0">
                  <a:solidFill>
                    <a:schemeClr val="bg1"/>
                  </a:solidFill>
                </a:rPr>
                <a:t>Conflict resolution</a:t>
              </a:r>
            </a:p>
          </p:txBody>
        </p:sp>
      </p:grpSp>
      <p:pic>
        <p:nvPicPr>
          <p:cNvPr id="14" name="Picture 13"/>
          <p:cNvPicPr>
            <a:picLocks noChangeAspect="1"/>
          </p:cNvPicPr>
          <p:nvPr/>
        </p:nvPicPr>
        <p:blipFill>
          <a:blip r:embed="rId3"/>
          <a:stretch>
            <a:fillRect/>
          </a:stretch>
        </p:blipFill>
        <p:spPr>
          <a:xfrm>
            <a:off x="1224801" y="3279495"/>
            <a:ext cx="386526" cy="492001"/>
          </a:xfrm>
          <a:prstGeom prst="rect">
            <a:avLst/>
          </a:prstGeom>
        </p:spPr>
      </p:pic>
      <p:grpSp>
        <p:nvGrpSpPr>
          <p:cNvPr id="15" name="Group 1"/>
          <p:cNvGrpSpPr/>
          <p:nvPr/>
        </p:nvGrpSpPr>
        <p:grpSpPr>
          <a:xfrm>
            <a:off x="4453128" y="3081099"/>
            <a:ext cx="1930914" cy="1185772"/>
            <a:chOff x="1995223" y="4372279"/>
            <a:chExt cx="1381744" cy="897542"/>
          </a:xfrm>
        </p:grpSpPr>
        <p:pic>
          <p:nvPicPr>
            <p:cNvPr id="16" name="Picture 6"/>
            <p:cNvPicPr>
              <a:picLocks noChangeAspect="1"/>
            </p:cNvPicPr>
            <p:nvPr/>
          </p:nvPicPr>
          <p:blipFill>
            <a:blip r:embed="rId4">
              <a:duotone>
                <a:schemeClr val="accent2">
                  <a:shade val="45000"/>
                  <a:satMod val="135000"/>
                </a:schemeClr>
                <a:prstClr val="white"/>
              </a:duotone>
              <a:lum bright="40000" contrast="40000"/>
            </a:blip>
            <a:stretch>
              <a:fillRect/>
            </a:stretch>
          </p:blipFill>
          <p:spPr>
            <a:xfrm>
              <a:off x="1995223" y="4372279"/>
              <a:ext cx="1381744" cy="897542"/>
            </a:xfrm>
            <a:prstGeom prst="rect">
              <a:avLst/>
            </a:prstGeom>
          </p:spPr>
        </p:pic>
        <p:pic>
          <p:nvPicPr>
            <p:cNvPr id="17" name="Picture 7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52199" y="4477113"/>
              <a:ext cx="407668" cy="724581"/>
            </a:xfrm>
            <a:prstGeom prst="rect">
              <a:avLst/>
            </a:prstGeom>
            <a:noFill/>
            <a:ln>
              <a:noFill/>
            </a:ln>
            <a:extLst/>
          </p:spPr>
        </p:pic>
      </p:grpSp>
      <p:grpSp>
        <p:nvGrpSpPr>
          <p:cNvPr id="18" name="Group 17"/>
          <p:cNvGrpSpPr/>
          <p:nvPr/>
        </p:nvGrpSpPr>
        <p:grpSpPr>
          <a:xfrm>
            <a:off x="6483464" y="3598420"/>
            <a:ext cx="543739" cy="755411"/>
            <a:chOff x="6856491" y="3794880"/>
            <a:chExt cx="565926" cy="786233"/>
          </a:xfrm>
        </p:grpSpPr>
        <p:pic>
          <p:nvPicPr>
            <p:cNvPr id="19" name="Picture 18"/>
            <p:cNvPicPr>
              <a:picLocks noChangeAspect="1"/>
            </p:cNvPicPr>
            <p:nvPr/>
          </p:nvPicPr>
          <p:blipFill>
            <a:blip r:embed="rId6">
              <a:lum bright="70000" contrast="-70000"/>
            </a:blip>
            <a:stretch>
              <a:fillRect/>
            </a:stretch>
          </p:blipFill>
          <p:spPr>
            <a:xfrm>
              <a:off x="6897944" y="3794880"/>
              <a:ext cx="463910" cy="474843"/>
            </a:xfrm>
            <a:prstGeom prst="rect">
              <a:avLst/>
            </a:prstGeom>
          </p:spPr>
        </p:pic>
        <p:sp>
          <p:nvSpPr>
            <p:cNvPr id="20" name="TextBox 19"/>
            <p:cNvSpPr txBox="1"/>
            <p:nvPr/>
          </p:nvSpPr>
          <p:spPr>
            <a:xfrm>
              <a:off x="6856491" y="4269722"/>
              <a:ext cx="565926" cy="311391"/>
            </a:xfrm>
            <a:prstGeom prst="rect">
              <a:avLst/>
            </a:prstGeom>
            <a:noFill/>
          </p:spPr>
          <p:txBody>
            <a:bodyPr wrap="none" rtlCol="0">
              <a:spAutoFit/>
            </a:bodyPr>
            <a:lstStyle/>
            <a:p>
              <a:pPr defTabSz="896386"/>
              <a:r>
                <a:rPr lang="en-US" sz="1344" b="1" kern="0" dirty="0">
                  <a:solidFill>
                    <a:schemeClr val="bg1"/>
                  </a:solidFill>
                </a:rPr>
                <a:t>DTO</a:t>
              </a:r>
              <a:endParaRPr lang="en-US" sz="1344" kern="0" dirty="0">
                <a:solidFill>
                  <a:schemeClr val="bg1"/>
                </a:solidFill>
              </a:endParaRPr>
            </a:p>
          </p:txBody>
        </p:sp>
      </p:grpSp>
      <p:grpSp>
        <p:nvGrpSpPr>
          <p:cNvPr id="21" name="Group 20"/>
          <p:cNvGrpSpPr/>
          <p:nvPr/>
        </p:nvGrpSpPr>
        <p:grpSpPr>
          <a:xfrm>
            <a:off x="7312094" y="3584963"/>
            <a:ext cx="713556" cy="769224"/>
            <a:chOff x="7522466" y="3783240"/>
            <a:chExt cx="742672" cy="800612"/>
          </a:xfrm>
        </p:grpSpPr>
        <p:pic>
          <p:nvPicPr>
            <p:cNvPr id="22" name="Picture 21"/>
            <p:cNvPicPr>
              <a:picLocks noChangeAspect="1"/>
            </p:cNvPicPr>
            <p:nvPr/>
          </p:nvPicPr>
          <p:blipFill>
            <a:blip r:embed="rId7">
              <a:lum bright="70000" contrast="-70000"/>
            </a:blip>
            <a:stretch>
              <a:fillRect/>
            </a:stretch>
          </p:blipFill>
          <p:spPr>
            <a:xfrm>
              <a:off x="7652950" y="3783240"/>
              <a:ext cx="463910" cy="486483"/>
            </a:xfrm>
            <a:prstGeom prst="rect">
              <a:avLst/>
            </a:prstGeom>
          </p:spPr>
        </p:pic>
        <p:sp>
          <p:nvSpPr>
            <p:cNvPr id="23" name="TextBox 22"/>
            <p:cNvSpPr txBox="1"/>
            <p:nvPr/>
          </p:nvSpPr>
          <p:spPr>
            <a:xfrm>
              <a:off x="7522466" y="4268234"/>
              <a:ext cx="742672" cy="315618"/>
            </a:xfrm>
            <a:prstGeom prst="rect">
              <a:avLst/>
            </a:prstGeom>
            <a:noFill/>
          </p:spPr>
          <p:txBody>
            <a:bodyPr wrap="none" rtlCol="0">
              <a:spAutoFit/>
            </a:bodyPr>
            <a:lstStyle/>
            <a:p>
              <a:pPr defTabSz="896386"/>
              <a:r>
                <a:rPr lang="en-US" sz="1344" b="1" kern="0" dirty="0">
                  <a:solidFill>
                    <a:schemeClr val="bg1"/>
                  </a:solidFill>
                </a:rPr>
                <a:t>Model</a:t>
              </a:r>
              <a:endParaRPr lang="en-US" sz="1344" kern="0" dirty="0">
                <a:solidFill>
                  <a:schemeClr val="bg1"/>
                </a:solidFill>
              </a:endParaRPr>
            </a:p>
          </p:txBody>
        </p:sp>
      </p:grpSp>
      <p:sp>
        <p:nvSpPr>
          <p:cNvPr id="24" name="U-Turn Arrow 23"/>
          <p:cNvSpPr/>
          <p:nvPr/>
        </p:nvSpPr>
        <p:spPr>
          <a:xfrm rot="10800000" flipH="1">
            <a:off x="6768416" y="4396249"/>
            <a:ext cx="850417" cy="339574"/>
          </a:xfrm>
          <a:prstGeom prst="uturnArrow">
            <a:avLst>
              <a:gd name="adj1" fmla="val 7767"/>
              <a:gd name="adj2" fmla="val 10423"/>
              <a:gd name="adj3" fmla="val 9999"/>
              <a:gd name="adj4" fmla="val 43750"/>
              <a:gd name="adj5" fmla="val 10000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344" kern="0">
              <a:solidFill>
                <a:schemeClr val="bg1"/>
              </a:solidFill>
            </a:endParaRPr>
          </a:p>
        </p:txBody>
      </p:sp>
      <p:sp>
        <p:nvSpPr>
          <p:cNvPr id="25" name="TextBox 24"/>
          <p:cNvSpPr txBox="1"/>
          <p:nvPr/>
        </p:nvSpPr>
        <p:spPr>
          <a:xfrm>
            <a:off x="6573359" y="4795520"/>
            <a:ext cx="929931" cy="303245"/>
          </a:xfrm>
          <a:prstGeom prst="rect">
            <a:avLst/>
          </a:prstGeom>
          <a:noFill/>
        </p:spPr>
        <p:txBody>
          <a:bodyPr wrap="none" rtlCol="0">
            <a:spAutoFit/>
          </a:bodyPr>
          <a:lstStyle/>
          <a:p>
            <a:pPr defTabSz="896386"/>
            <a:r>
              <a:rPr lang="en-US" sz="1344" b="1" kern="0" dirty="0">
                <a:solidFill>
                  <a:schemeClr val="bg1"/>
                </a:solidFill>
              </a:rPr>
              <a:t>Mapping</a:t>
            </a:r>
            <a:endParaRPr lang="en-US" sz="1344" kern="0" dirty="0">
              <a:solidFill>
                <a:schemeClr val="bg1"/>
              </a:solidFill>
            </a:endParaRPr>
          </a:p>
        </p:txBody>
      </p:sp>
      <p:sp>
        <p:nvSpPr>
          <p:cNvPr id="26" name="Left Brace 25"/>
          <p:cNvSpPr/>
          <p:nvPr/>
        </p:nvSpPr>
        <p:spPr>
          <a:xfrm>
            <a:off x="8189294" y="1166110"/>
            <a:ext cx="176159" cy="4422390"/>
          </a:xfrm>
          <a:prstGeom prst="leftBrace">
            <a:avLst>
              <a:gd name="adj1" fmla="val 66025"/>
              <a:gd name="adj2" fmla="val 59115"/>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67"/>
            <a:endParaRPr lang="en-US" sz="1765">
              <a:solidFill>
                <a:schemeClr val="bg1"/>
              </a:solidFill>
            </a:endParaRPr>
          </a:p>
        </p:txBody>
      </p:sp>
      <p:grpSp>
        <p:nvGrpSpPr>
          <p:cNvPr id="27" name="Group 5"/>
          <p:cNvGrpSpPr/>
          <p:nvPr/>
        </p:nvGrpSpPr>
        <p:grpSpPr>
          <a:xfrm>
            <a:off x="8717737" y="1343436"/>
            <a:ext cx="1313583" cy="910463"/>
            <a:chOff x="9263838" y="1459884"/>
            <a:chExt cx="1367178" cy="947611"/>
          </a:xfrm>
        </p:grpSpPr>
        <p:pic>
          <p:nvPicPr>
            <p:cNvPr id="28" name="Picture 27"/>
            <p:cNvPicPr>
              <a:picLocks noChangeAspect="1"/>
            </p:cNvPicPr>
            <p:nvPr/>
          </p:nvPicPr>
          <p:blipFill>
            <a:blip r:embed="rId8">
              <a:biLevel thresh="50000"/>
            </a:blip>
            <a:stretch>
              <a:fillRect/>
            </a:stretch>
          </p:blipFill>
          <p:spPr>
            <a:xfrm>
              <a:off x="9657389" y="1459884"/>
              <a:ext cx="553200" cy="584665"/>
            </a:xfrm>
            <a:prstGeom prst="rect">
              <a:avLst/>
            </a:prstGeom>
          </p:spPr>
        </p:pic>
        <p:sp>
          <p:nvSpPr>
            <p:cNvPr id="29" name="TextBox 28"/>
            <p:cNvSpPr txBox="1"/>
            <p:nvPr/>
          </p:nvSpPr>
          <p:spPr>
            <a:xfrm>
              <a:off x="9263838" y="2093678"/>
              <a:ext cx="1367178" cy="313817"/>
            </a:xfrm>
            <a:prstGeom prst="rect">
              <a:avLst/>
            </a:prstGeom>
            <a:noFill/>
          </p:spPr>
          <p:txBody>
            <a:bodyPr wrap="none" rtlCol="0">
              <a:spAutoFit/>
            </a:bodyPr>
            <a:lstStyle/>
            <a:p>
              <a:pPr defTabSz="896386"/>
              <a:r>
                <a:rPr lang="en-US" sz="1344" b="1" kern="0" dirty="0">
                  <a:solidFill>
                    <a:schemeClr val="bg1"/>
                  </a:solidFill>
                </a:rPr>
                <a:t>SQL Database</a:t>
              </a:r>
              <a:endParaRPr lang="en-US" sz="1344" kern="0" dirty="0">
                <a:solidFill>
                  <a:schemeClr val="bg1"/>
                </a:solidFill>
              </a:endParaRPr>
            </a:p>
          </p:txBody>
        </p:sp>
      </p:grpSp>
      <p:sp>
        <p:nvSpPr>
          <p:cNvPr id="30" name="TextBox 24"/>
          <p:cNvSpPr txBox="1"/>
          <p:nvPr/>
        </p:nvSpPr>
        <p:spPr>
          <a:xfrm>
            <a:off x="10089638" y="3524190"/>
            <a:ext cx="1021494" cy="301514"/>
          </a:xfrm>
          <a:prstGeom prst="rect">
            <a:avLst/>
          </a:prstGeom>
          <a:noFill/>
        </p:spPr>
        <p:txBody>
          <a:bodyPr wrap="none" rtlCol="0">
            <a:spAutoFit/>
          </a:bodyPr>
          <a:lstStyle/>
          <a:p>
            <a:pPr defTabSz="896386"/>
            <a:r>
              <a:rPr lang="en-US" sz="1344" b="1" kern="0" dirty="0" err="1">
                <a:solidFill>
                  <a:schemeClr val="bg1"/>
                </a:solidFill>
              </a:rPr>
              <a:t>MongoDB</a:t>
            </a:r>
            <a:endParaRPr lang="en-US" sz="1344" kern="0" dirty="0">
              <a:solidFill>
                <a:schemeClr val="bg1"/>
              </a:solidFill>
            </a:endParaRPr>
          </a:p>
        </p:txBody>
      </p:sp>
      <p:sp>
        <p:nvSpPr>
          <p:cNvPr id="31" name="TextBox 25"/>
          <p:cNvSpPr txBox="1"/>
          <p:nvPr/>
        </p:nvSpPr>
        <p:spPr>
          <a:xfrm>
            <a:off x="9959703" y="2501411"/>
            <a:ext cx="1305814" cy="303245"/>
          </a:xfrm>
          <a:prstGeom prst="rect">
            <a:avLst/>
          </a:prstGeom>
          <a:noFill/>
        </p:spPr>
        <p:txBody>
          <a:bodyPr wrap="none" rtlCol="0">
            <a:spAutoFit/>
          </a:bodyPr>
          <a:lstStyle/>
          <a:p>
            <a:pPr defTabSz="896386"/>
            <a:r>
              <a:rPr lang="en-US" sz="1344" b="1" kern="0" dirty="0">
                <a:solidFill>
                  <a:schemeClr val="bg1"/>
                </a:solidFill>
              </a:rPr>
              <a:t>Table Storage</a:t>
            </a:r>
            <a:endParaRPr lang="en-US" sz="1344" kern="0" dirty="0">
              <a:solidFill>
                <a:schemeClr val="bg1"/>
              </a:solidFill>
            </a:endParaRPr>
          </a:p>
        </p:txBody>
      </p:sp>
      <p:pic>
        <p:nvPicPr>
          <p:cNvPr id="32" name="Picture 29"/>
          <p:cNvPicPr>
            <a:picLocks noChangeAspect="1"/>
          </p:cNvPicPr>
          <p:nvPr/>
        </p:nvPicPr>
        <p:blipFill>
          <a:blip r:embed="rId9">
            <a:biLevel thresh="50000"/>
          </a:blip>
          <a:stretch>
            <a:fillRect/>
          </a:stretch>
        </p:blipFill>
        <p:spPr>
          <a:xfrm>
            <a:off x="10259952" y="1852900"/>
            <a:ext cx="578732" cy="503080"/>
          </a:xfrm>
          <a:prstGeom prst="rect">
            <a:avLst/>
          </a:prstGeom>
        </p:spPr>
      </p:pic>
      <p:pic>
        <p:nvPicPr>
          <p:cNvPr id="33" name="Picture 30"/>
          <p:cNvPicPr>
            <a:picLocks noChangeAspect="1"/>
          </p:cNvPicPr>
          <p:nvPr/>
        </p:nvPicPr>
        <p:blipFill>
          <a:blip r:embed="rId10">
            <a:biLevel thresh="25000"/>
          </a:blip>
          <a:stretch>
            <a:fillRect/>
          </a:stretch>
        </p:blipFill>
        <p:spPr>
          <a:xfrm>
            <a:off x="8961928" y="3514785"/>
            <a:ext cx="676091" cy="621838"/>
          </a:xfrm>
          <a:prstGeom prst="rect">
            <a:avLst/>
          </a:prstGeom>
        </p:spPr>
      </p:pic>
      <p:sp>
        <p:nvSpPr>
          <p:cNvPr id="34" name="TextBox 42"/>
          <p:cNvSpPr txBox="1"/>
          <p:nvPr/>
        </p:nvSpPr>
        <p:spPr>
          <a:xfrm>
            <a:off x="8851620" y="4160477"/>
            <a:ext cx="981220" cy="303245"/>
          </a:xfrm>
          <a:prstGeom prst="rect">
            <a:avLst/>
          </a:prstGeom>
          <a:noFill/>
        </p:spPr>
        <p:txBody>
          <a:bodyPr wrap="none" rtlCol="0">
            <a:spAutoFit/>
          </a:bodyPr>
          <a:lstStyle/>
          <a:p>
            <a:pPr defTabSz="896386"/>
            <a:r>
              <a:rPr lang="en-US" sz="1344" b="1" kern="0" dirty="0">
                <a:solidFill>
                  <a:schemeClr val="bg1"/>
                </a:solidFill>
              </a:rPr>
              <a:t>Dynamics</a:t>
            </a:r>
            <a:endParaRPr lang="en-US" sz="1344" kern="0" dirty="0">
              <a:solidFill>
                <a:schemeClr val="bg1"/>
              </a:solidFill>
            </a:endParaRPr>
          </a:p>
        </p:txBody>
      </p:sp>
      <p:pic>
        <p:nvPicPr>
          <p:cNvPr id="35" name="Picture 58"/>
          <p:cNvPicPr>
            <a:picLocks noChangeAspect="1"/>
          </p:cNvPicPr>
          <p:nvPr/>
        </p:nvPicPr>
        <p:blipFill>
          <a:blip r:embed="rId4">
            <a:biLevel thresh="25000"/>
          </a:blip>
          <a:stretch>
            <a:fillRect/>
          </a:stretch>
        </p:blipFill>
        <p:spPr>
          <a:xfrm>
            <a:off x="8908945" y="2576385"/>
            <a:ext cx="766788" cy="498084"/>
          </a:xfrm>
          <a:prstGeom prst="rect">
            <a:avLst/>
          </a:prstGeom>
        </p:spPr>
      </p:pic>
      <p:sp>
        <p:nvSpPr>
          <p:cNvPr id="36" name="TextBox 59"/>
          <p:cNvSpPr txBox="1"/>
          <p:nvPr/>
        </p:nvSpPr>
        <p:spPr>
          <a:xfrm>
            <a:off x="8822275" y="3055565"/>
            <a:ext cx="1022186" cy="303245"/>
          </a:xfrm>
          <a:prstGeom prst="rect">
            <a:avLst/>
          </a:prstGeom>
          <a:noFill/>
        </p:spPr>
        <p:txBody>
          <a:bodyPr wrap="none" rtlCol="0">
            <a:spAutoFit/>
          </a:bodyPr>
          <a:lstStyle/>
          <a:p>
            <a:pPr defTabSz="896386"/>
            <a:r>
              <a:rPr lang="en-US" sz="1344" b="1" kern="0" dirty="0">
                <a:solidFill>
                  <a:schemeClr val="bg1"/>
                </a:solidFill>
              </a:rPr>
              <a:t>Salesforce</a:t>
            </a:r>
            <a:endParaRPr lang="en-US" sz="1344" kern="0" dirty="0">
              <a:solidFill>
                <a:schemeClr val="bg1"/>
              </a:solidFill>
            </a:endParaRPr>
          </a:p>
        </p:txBody>
      </p:sp>
      <p:pic>
        <p:nvPicPr>
          <p:cNvPr id="37" name="Picture 60"/>
          <p:cNvPicPr>
            <a:picLocks noChangeAspect="1"/>
          </p:cNvPicPr>
          <p:nvPr/>
        </p:nvPicPr>
        <p:blipFill>
          <a:blip r:embed="rId4">
            <a:biLevel thresh="25000"/>
          </a:blip>
          <a:stretch>
            <a:fillRect/>
          </a:stretch>
        </p:blipFill>
        <p:spPr>
          <a:xfrm>
            <a:off x="10130028" y="3971081"/>
            <a:ext cx="766788" cy="498084"/>
          </a:xfrm>
          <a:prstGeom prst="rect">
            <a:avLst/>
          </a:prstGeom>
        </p:spPr>
      </p:pic>
      <p:sp>
        <p:nvSpPr>
          <p:cNvPr id="38" name="TextBox 61"/>
          <p:cNvSpPr txBox="1"/>
          <p:nvPr/>
        </p:nvSpPr>
        <p:spPr>
          <a:xfrm>
            <a:off x="10043360" y="4450262"/>
            <a:ext cx="1032508" cy="303245"/>
          </a:xfrm>
          <a:prstGeom prst="rect">
            <a:avLst/>
          </a:prstGeom>
          <a:noFill/>
        </p:spPr>
        <p:txBody>
          <a:bodyPr wrap="none" rtlCol="0">
            <a:spAutoFit/>
          </a:bodyPr>
          <a:lstStyle/>
          <a:p>
            <a:pPr defTabSz="896386"/>
            <a:r>
              <a:rPr lang="en-US" sz="1344" b="1" kern="0" dirty="0">
                <a:solidFill>
                  <a:schemeClr val="bg1"/>
                </a:solidFill>
              </a:rPr>
              <a:t>Office 365</a:t>
            </a:r>
            <a:endParaRPr lang="en-US" sz="1344" kern="0" dirty="0">
              <a:solidFill>
                <a:schemeClr val="bg1"/>
              </a:solidFill>
            </a:endParaRPr>
          </a:p>
        </p:txBody>
      </p:sp>
      <p:pic>
        <p:nvPicPr>
          <p:cNvPr id="39" name="Picture 29"/>
          <p:cNvPicPr>
            <a:picLocks noChangeAspect="1"/>
          </p:cNvPicPr>
          <p:nvPr/>
        </p:nvPicPr>
        <p:blipFill>
          <a:blip r:embed="rId9">
            <a:biLevel thresh="50000"/>
          </a:blip>
          <a:stretch>
            <a:fillRect/>
          </a:stretch>
        </p:blipFill>
        <p:spPr>
          <a:xfrm>
            <a:off x="10281099" y="2960372"/>
            <a:ext cx="578732" cy="503080"/>
          </a:xfrm>
          <a:prstGeom prst="rect">
            <a:avLst/>
          </a:prstGeom>
        </p:spPr>
      </p:pic>
      <p:sp>
        <p:nvSpPr>
          <p:cNvPr id="40" name="Lightning Bolt 39"/>
          <p:cNvSpPr/>
          <p:nvPr/>
        </p:nvSpPr>
        <p:spPr bwMode="auto">
          <a:xfrm>
            <a:off x="4550203" y="2636738"/>
            <a:ext cx="300049" cy="350156"/>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0" tIns="140568" rIns="175710" bIns="140568" numCol="1" spcCol="0" rtlCol="0" fromWordArt="0" anchor="t" anchorCtr="0" forceAA="0" compatLnSpc="1">
            <a:prstTxWarp prst="textNoShape">
              <a:avLst/>
            </a:prstTxWarp>
            <a:noAutofit/>
          </a:bodyPr>
          <a:lstStyle/>
          <a:p>
            <a:pPr algn="ctr" defTabSz="895751" fontAlgn="base">
              <a:lnSpc>
                <a:spcPct val="90000"/>
              </a:lnSpc>
              <a:spcBef>
                <a:spcPct val="0"/>
              </a:spcBef>
              <a:spcAft>
                <a:spcPct val="0"/>
              </a:spcAft>
            </a:pPr>
            <a:endParaRPr lang="en-US" sz="2307" kern="0" dirty="0" err="1">
              <a:solidFill>
                <a:schemeClr val="bg1"/>
              </a:solidFill>
              <a:ea typeface="Segoe UI" pitchFamily="34" charset="0"/>
              <a:cs typeface="Segoe UI" pitchFamily="34" charset="0"/>
            </a:endParaRPr>
          </a:p>
        </p:txBody>
      </p:sp>
      <p:sp>
        <p:nvSpPr>
          <p:cNvPr id="41" name="TextBox 40"/>
          <p:cNvSpPr txBox="1"/>
          <p:nvPr/>
        </p:nvSpPr>
        <p:spPr>
          <a:xfrm>
            <a:off x="4850252" y="2658857"/>
            <a:ext cx="1744792" cy="301514"/>
          </a:xfrm>
          <a:prstGeom prst="rect">
            <a:avLst/>
          </a:prstGeom>
          <a:noFill/>
        </p:spPr>
        <p:txBody>
          <a:bodyPr wrap="square" rtlCol="0">
            <a:spAutoFit/>
          </a:bodyPr>
          <a:lstStyle/>
          <a:p>
            <a:pPr defTabSz="896386"/>
            <a:r>
              <a:rPr lang="en-US" sz="1344" b="1" kern="0" dirty="0">
                <a:solidFill>
                  <a:schemeClr val="bg1"/>
                </a:solidFill>
              </a:rPr>
              <a:t>Conflict resolution</a:t>
            </a:r>
          </a:p>
        </p:txBody>
      </p:sp>
    </p:spTree>
    <p:extLst>
      <p:ext uri="{BB962C8B-B14F-4D97-AF65-F5344CB8AC3E}">
        <p14:creationId xmlns:p14="http://schemas.microsoft.com/office/powerpoint/2010/main" val="56442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1523</Words>
  <Application>Microsoft Office PowerPoint</Application>
  <PresentationFormat>Widescreen</PresentationFormat>
  <Paragraphs>174</Paragraphs>
  <Slides>9</Slides>
  <Notes>4</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vt:i4>
      </vt:variant>
    </vt:vector>
  </HeadingPairs>
  <TitlesOfParts>
    <vt:vector size="19" baseType="lpstr">
      <vt:lpstr>Arial</vt:lpstr>
      <vt:lpstr>Calibri</vt:lpstr>
      <vt:lpstr>Calibri Light</vt:lpstr>
      <vt:lpstr>Helvetica Light</vt:lpstr>
      <vt:lpstr>Segoe Light</vt:lpstr>
      <vt:lpstr>Segoe UI</vt:lpstr>
      <vt:lpstr>Segoe UI Light</vt:lpstr>
      <vt:lpstr>Segoe UI Semilight</vt:lpstr>
      <vt:lpstr>Office Theme</vt:lpstr>
      <vt:lpstr>2_Azure Medium</vt:lpstr>
      <vt:lpstr>PowerPoint Presentation</vt:lpstr>
      <vt:lpstr>Mobile Applications</vt:lpstr>
      <vt:lpstr>Mobile Applications</vt:lpstr>
      <vt:lpstr>Mobile Applications</vt:lpstr>
      <vt:lpstr>Mobile App Service Features &amp; Capabilities</vt:lpstr>
      <vt:lpstr>PowerPoint Presentation</vt:lpstr>
      <vt:lpstr>PowerPoint Presentation</vt:lpstr>
      <vt:lpstr>Azure Mobile Apps</vt:lpstr>
      <vt:lpstr>Offline data sync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Applications</dc:title>
  <dc:creator>Sorin Peste</dc:creator>
  <cp:lastModifiedBy>Sorin Peste</cp:lastModifiedBy>
  <cp:revision>20</cp:revision>
  <dcterms:created xsi:type="dcterms:W3CDTF">2016-10-04T11:06:56Z</dcterms:created>
  <dcterms:modified xsi:type="dcterms:W3CDTF">2016-10-04T18:53:43Z</dcterms:modified>
</cp:coreProperties>
</file>